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20"/>
  </p:notesMasterIdLst>
  <p:handoutMasterIdLst>
    <p:handoutMasterId r:id="rId21"/>
  </p:handoutMasterIdLst>
  <p:sldIdLst>
    <p:sldId id="338" r:id="rId3"/>
    <p:sldId id="337" r:id="rId4"/>
    <p:sldId id="340" r:id="rId5"/>
    <p:sldId id="345" r:id="rId6"/>
    <p:sldId id="347" r:id="rId7"/>
    <p:sldId id="348" r:id="rId8"/>
    <p:sldId id="349" r:id="rId9"/>
    <p:sldId id="350" r:id="rId10"/>
    <p:sldId id="351" r:id="rId11"/>
    <p:sldId id="352" r:id="rId12"/>
    <p:sldId id="341" r:id="rId13"/>
    <p:sldId id="353" r:id="rId14"/>
    <p:sldId id="354" r:id="rId15"/>
    <p:sldId id="355" r:id="rId16"/>
    <p:sldId id="356" r:id="rId17"/>
    <p:sldId id="357" r:id="rId18"/>
    <p:sldId id="35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10" clrIdx="0">
    <p:extLst>
      <p:ext uri="{19B8F6BF-5375-455C-9EA6-DF929625EA0E}">
        <p15:presenceInfo xmlns:p15="http://schemas.microsoft.com/office/powerpoint/2012/main" userId="V.Savkovic" providerId="None"/>
      </p:ext>
    </p:extLst>
  </p:cmAuthor>
  <p:cmAuthor id="2" name="PC" initials="P" lastIdx="2" clrIdx="1">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5050"/>
    <a:srgbClr val="D43414"/>
    <a:srgbClr val="EAEAEA"/>
    <a:srgbClr val="CC0000"/>
    <a:srgbClr val="FFCC66"/>
    <a:srgbClr val="800000"/>
    <a:srgbClr val="FF9900"/>
    <a:srgbClr val="EDBE13"/>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36" autoAdjust="0"/>
    <p:restoredTop sz="94103" autoAdjust="0"/>
  </p:normalViewPr>
  <p:slideViewPr>
    <p:cSldViewPr>
      <p:cViewPr varScale="1">
        <p:scale>
          <a:sx n="87" d="100"/>
          <a:sy n="87" d="100"/>
        </p:scale>
        <p:origin x="590" y="67"/>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25T22:38:03.885" idx="8">
    <p:pos x="5583" y="2494"/>
    <p:text>V.Savkovic	23.1.2021.
HORIZONTALNA DIREKTIVA. Ovom direktivom uvodi se opšti sistem priznavanja svih stručnih kvalifikacija (za obavljanje regulisanih profesija) u oblastima koje već nijesu harmonizovane. Obaveza priznavanja  kvalifikacija stečenih u državi porijekla se sprovodi na način što se stečena kvalifikacija podvodi pod jedan od 5 nivoa kvalifikacija iz Direktive 2005/36/EZ i kao takva priznaje u državi prijema. U pogledu već harmonizovanih zanimanja, primjenjuje se sistem automatskog priznanja, bez posebnog postupak podvođenja pod jednu od kategorija.</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1-26T23:09:13.195" idx="9">
    <p:pos x="7480" y="1848"/>
    <p:text>U konkretnom slučaju, radilo se o njemačkomk državljaninu (G. Jundt) koji je  bio zaposlen u Njemačkoj, ali je kao sekundarnu, dodatnu (i povremenu) poslovnu aktivnost obavljao predavanja na obližnjem francuskom univerzitetu u Strazburu. Prilikom spora o oporezivanju njegovih primanja od Univerziteta u Strazburu, ispostavilo se da mu ovaj univerzitet plaća samo putne i troškove boravka, dok za časove nastave nije plaćen.                               U postupku odlučivanja prethodnom pitanju tumačenja prava EU, Sud pravde je stao na stanovište da nastava na univerzitetu potpada pod slobodu pružanja usluga na unutrašnjem tržištu, jer se obavlja za naknadu, bez obzira što cilj pružaoca, s obzirom na način obračuna naknade, nije niti je mogao biti profit (dobit).</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1-24T23:04:32.392" idx="7">
    <p:pos x="3160" y="3519"/>
    <p:text>U ovom slučaju, sporan je bio italijanski zakon koji je posredno usmjeravao korisnike usluga isocijalnog staranja italijanskog staračkog doma, koji dolaze iz različitih država članica EU, da koriste usluge italijanskih neprofitnih organizacija. Stav suda pravde je bio da se taj zakon ne može razmatrati kao potencijalno ograničenje slobode pružanja usluga, jer su se korisnici usluga nastanili u Italiji trajno i na neograničen period, čime se izgubila privremenost, kao karakteristika prekograničnog pružanja usluga.</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39816" y="332656"/>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573" y="4772040"/>
            <a:ext cx="12188825" cy="1177239"/>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PRAVO UNUTRAŠNJEG TRŽIŠTA –</a:t>
            </a: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r>
            <a:b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8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en-GB" sz="4000" dirty="0">
                <a:ln>
                  <a:solidFill>
                    <a:srgbClr val="EAEAEA"/>
                  </a:solidFill>
                </a:ln>
                <a:latin typeface="Lucida Fax" panose="02060602050505020204" pitchFamily="18" charset="0"/>
              </a:rPr>
              <a:t> </a:t>
            </a:r>
            <a:r>
              <a:rPr lang="sr-Latn-ME" sz="4400" dirty="0">
                <a:ln>
                  <a:solidFill>
                    <a:srgbClr val="EAEAEA"/>
                  </a:solidFill>
                </a:ln>
                <a:latin typeface="Lucida Fax" panose="02060602050505020204" pitchFamily="18" charset="0"/>
              </a:rPr>
              <a:t/>
            </a:r>
            <a:br>
              <a:rPr lang="sr-Latn-ME" sz="4400" dirty="0">
                <a:ln>
                  <a:solidFill>
                    <a:srgbClr val="EAEAEA"/>
                  </a:solidFill>
                </a:ln>
                <a:latin typeface="Lucida Fax" panose="02060602050505020204" pitchFamily="18" charset="0"/>
              </a:rPr>
            </a:br>
            <a:r>
              <a:rPr lang="sr-Latn-ME" sz="4500" dirty="0">
                <a:effectLst/>
              </a:rPr>
              <a:t>sloboda pružanja usluga</a:t>
            </a:r>
            <a:r>
              <a:rPr lang="sr-Latn-ME" sz="4000" dirty="0">
                <a:effectLst/>
              </a:rPr>
              <a:t/>
            </a:r>
            <a:br>
              <a:rPr lang="sr-Latn-ME" sz="4000" dirty="0">
                <a:effectLst/>
              </a:rPr>
            </a:br>
            <a:r>
              <a:rPr lang="sr-Latn-ME" sz="1600" b="0" dirty="0">
                <a:effectLst/>
              </a:rPr>
              <a:t>(Osnov prezentacije: udžbenička literatura iz informacione liste)</a:t>
            </a:r>
            <a:r>
              <a:rPr lang="en-GB" sz="1600" b="0" dirty="0"/>
              <a:t/>
            </a:r>
            <a:br>
              <a:rPr lang="en-GB" sz="1600" b="0" dirty="0"/>
            </a:br>
            <a:r>
              <a:rPr lang="en-US" sz="3200" dirty="0"/>
              <a:t/>
            </a:r>
            <a:br>
              <a:rPr lang="en-US" sz="3200" dirty="0"/>
            </a:br>
            <a:r>
              <a:rPr lang="en-US" sz="3600" dirty="0"/>
              <a:t/>
            </a:r>
            <a:br>
              <a:rPr lang="en-US" sz="3600" dirty="0"/>
            </a:br>
            <a:endParaRPr lang="en-US" sz="3600" dirty="0"/>
          </a:p>
        </p:txBody>
      </p:sp>
      <p:sp>
        <p:nvSpPr>
          <p:cNvPr id="3" name="Subtitle 2"/>
          <p:cNvSpPr>
            <a:spLocks noGrp="1"/>
          </p:cNvSpPr>
          <p:nvPr>
            <p:ph type="subTitle" idx="1"/>
          </p:nvPr>
        </p:nvSpPr>
        <p:spPr>
          <a:xfrm>
            <a:off x="47328" y="4797152"/>
            <a:ext cx="12124925" cy="2060848"/>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32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Vladimir Savković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776520" y="233477"/>
            <a:ext cx="1323724" cy="1082180"/>
          </a:xfrm>
          <a:prstGeom prst="rect">
            <a:avLst/>
          </a:prstGeom>
          <a:noFill/>
          <a:ln w="9525">
            <a:noFill/>
            <a:miter lim="800000"/>
            <a:headEnd/>
            <a:tailEnd/>
          </a:ln>
        </p:spPr>
      </p:pic>
      <p:pic>
        <p:nvPicPr>
          <p:cNvPr id="7" name="Picture 6" descr="earssmus.png"/>
          <p:cNvPicPr>
            <a:picLocks noChangeAspect="1"/>
          </p:cNvPicPr>
          <p:nvPr/>
        </p:nvPicPr>
        <p:blipFill>
          <a:blip r:embed="rId3" cstate="print"/>
          <a:stretch>
            <a:fillRect/>
          </a:stretch>
        </p:blipFill>
        <p:spPr>
          <a:xfrm>
            <a:off x="4583832" y="486535"/>
            <a:ext cx="3384376" cy="57606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5627" y="224685"/>
            <a:ext cx="2701455" cy="1090972"/>
          </a:xfrm>
          <a:prstGeom prst="rect">
            <a:avLst/>
          </a:prstGeom>
        </p:spPr>
      </p:pic>
    </p:spTree>
    <p:extLst>
      <p:ext uri="{BB962C8B-B14F-4D97-AF65-F5344CB8AC3E}">
        <p14:creationId xmlns:p14="http://schemas.microsoft.com/office/powerpoint/2010/main" val="1022471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usluga</a:t>
            </a:r>
            <a:br>
              <a:rPr lang="sr-Latn-ME" sz="3600" dirty="0">
                <a:latin typeface="Lucida Fax" panose="02060602050505020204" pitchFamily="18" charset="0"/>
              </a:rPr>
            </a:br>
            <a:r>
              <a:rPr lang="sr-Latn-ME" sz="2800" dirty="0">
                <a:latin typeface="Lucida Fax" panose="02060602050505020204" pitchFamily="18" charset="0"/>
              </a:rPr>
              <a:t>- Područje primjene </a:t>
            </a:r>
            <a:r>
              <a:rPr lang="sr-Latn-ME" sz="2800" i="1" dirty="0">
                <a:latin typeface="Lucida Fax" panose="02060602050505020204" pitchFamily="18" charset="0"/>
              </a:rPr>
              <a:t>Ratione </a:t>
            </a:r>
            <a:r>
              <a:rPr lang="en-GB" sz="2800" i="1" dirty="0">
                <a:latin typeface="Lucida Fax" panose="02060602050505020204" pitchFamily="18" charset="0"/>
              </a:rPr>
              <a:t>Personae</a:t>
            </a:r>
            <a:r>
              <a:rPr lang="sr-Latn-ME" sz="2800" i="1" dirty="0">
                <a:latin typeface="Lucida Fax" panose="02060602050505020204" pitchFamily="18" charset="0"/>
              </a:rPr>
              <a:t> - </a:t>
            </a:r>
            <a:endParaRPr lang="en-US" sz="3200" dirty="0">
              <a:latin typeface="Lucida Fax" panose="02060602050505020204" pitchFamily="18" charset="0"/>
            </a:endParaRPr>
          </a:p>
        </p:txBody>
      </p:sp>
      <p:sp>
        <p:nvSpPr>
          <p:cNvPr id="3" name="Content Placeholder 2"/>
          <p:cNvSpPr>
            <a:spLocks noGrp="1"/>
          </p:cNvSpPr>
          <p:nvPr>
            <p:ph idx="1"/>
          </p:nvPr>
        </p:nvSpPr>
        <p:spPr>
          <a:xfrm>
            <a:off x="65996" y="1880828"/>
            <a:ext cx="12143086" cy="4941168"/>
          </a:xfrm>
        </p:spPr>
        <p:txBody>
          <a:bodyPr>
            <a:noAutofit/>
          </a:bodyPr>
          <a:lstStyle/>
          <a:p>
            <a:pPr marL="0" indent="0" algn="just">
              <a:lnSpc>
                <a:spcPct val="100000"/>
              </a:lnSpc>
              <a:buNone/>
            </a:pPr>
            <a:r>
              <a:rPr lang="en-GB" sz="1850" b="1" dirty="0" err="1">
                <a:solidFill>
                  <a:srgbClr val="FF5050"/>
                </a:solidFill>
                <a:effectLst/>
                <a:latin typeface="Lucida Bright" panose="02040602050505020304" pitchFamily="18" charset="0"/>
                <a:ea typeface="Gungsuh" panose="02030600000101010101" pitchFamily="18" charset="-127"/>
              </a:rPr>
              <a:t>Nosioci</a:t>
            </a:r>
            <a:r>
              <a:rPr lang="en-GB" sz="1850" b="1" dirty="0">
                <a:solidFill>
                  <a:srgbClr val="FF5050"/>
                </a:solidFill>
                <a:effectLst/>
                <a:latin typeface="Lucida Bright" panose="02040602050505020304" pitchFamily="18" charset="0"/>
                <a:ea typeface="Gungsuh" panose="02030600000101010101" pitchFamily="18" charset="-127"/>
              </a:rPr>
              <a:t> </a:t>
            </a:r>
            <a:r>
              <a:rPr lang="en-GB" sz="1850" b="1" dirty="0" err="1">
                <a:solidFill>
                  <a:srgbClr val="FF5050"/>
                </a:solidFill>
                <a:effectLst/>
                <a:latin typeface="Lucida Bright" panose="02040602050505020304" pitchFamily="18" charset="0"/>
                <a:ea typeface="Gungsuh" panose="02030600000101010101" pitchFamily="18" charset="-127"/>
              </a:rPr>
              <a:t>slobode</a:t>
            </a:r>
            <a:r>
              <a:rPr lang="en-GB" sz="1850" b="1" dirty="0">
                <a:solidFill>
                  <a:srgbClr val="FF5050"/>
                </a:solidFill>
                <a:effectLst/>
                <a:latin typeface="Lucida Bright" panose="02040602050505020304" pitchFamily="18" charset="0"/>
                <a:ea typeface="Gungsuh" panose="02030600000101010101" pitchFamily="18" charset="-127"/>
              </a:rPr>
              <a:t> </a:t>
            </a:r>
            <a:r>
              <a:rPr lang="en-GB" sz="1850" b="1" dirty="0" err="1">
                <a:solidFill>
                  <a:srgbClr val="FF5050"/>
                </a:solidFill>
                <a:effectLst/>
                <a:latin typeface="Lucida Bright" panose="02040602050505020304" pitchFamily="18" charset="0"/>
                <a:ea typeface="Gungsuh" panose="02030600000101010101" pitchFamily="18" charset="-127"/>
              </a:rPr>
              <a:t>pru</a:t>
            </a:r>
            <a:r>
              <a:rPr lang="sr-Latn-ME" sz="1850" b="1" dirty="0">
                <a:solidFill>
                  <a:srgbClr val="FF5050"/>
                </a:solidFill>
                <a:effectLst/>
                <a:latin typeface="Lucida Bright" panose="02040602050505020304" pitchFamily="18" charset="0"/>
                <a:ea typeface="Gungsuh" panose="02030600000101010101" pitchFamily="18" charset="-127"/>
              </a:rPr>
              <a:t>žanja usluga moraju ispunjavati dva uslova:</a:t>
            </a:r>
          </a:p>
          <a:p>
            <a:pPr marL="457200" indent="-457200" algn="just">
              <a:lnSpc>
                <a:spcPct val="100000"/>
              </a:lnSpc>
              <a:buFont typeface="+mj-lt"/>
              <a:buAutoNum type="arabicPeriod"/>
            </a:pPr>
            <a:r>
              <a:rPr lang="sr-Latn-ME" sz="1850" b="1" dirty="0">
                <a:solidFill>
                  <a:srgbClr val="FF5050"/>
                </a:solidFill>
                <a:effectLst/>
                <a:latin typeface="Lucida Bright" panose="02040602050505020304" pitchFamily="18" charset="0"/>
                <a:ea typeface="Gungsuh" panose="02030600000101010101" pitchFamily="18" charset="-127"/>
              </a:rPr>
              <a:t>Građanstvo EU (državljani država članica EU), </a:t>
            </a:r>
          </a:p>
          <a:p>
            <a:pPr marL="457200" indent="-457200" algn="just">
              <a:lnSpc>
                <a:spcPct val="100000"/>
              </a:lnSpc>
              <a:buFont typeface="+mj-lt"/>
              <a:buAutoNum type="arabicPeriod"/>
            </a:pPr>
            <a:r>
              <a:rPr lang="sr-Latn-ME" sz="1850" b="1" dirty="0">
                <a:solidFill>
                  <a:srgbClr val="FF5050"/>
                </a:solidFill>
                <a:effectLst/>
                <a:latin typeface="Lucida Bright" panose="02040602050505020304" pitchFamily="18" charset="0"/>
                <a:ea typeface="Gungsuh" panose="02030600000101010101" pitchFamily="18" charset="-127"/>
              </a:rPr>
              <a:t>Moraju biti nastanjeni na teritoriji države članice. </a:t>
            </a:r>
          </a:p>
          <a:p>
            <a:pPr marL="0" indent="0" algn="just">
              <a:lnSpc>
                <a:spcPct val="100000"/>
              </a:lnSpc>
              <a:buNone/>
            </a:pPr>
            <a:r>
              <a:rPr lang="sr-Latn-ME" sz="1850" b="1" dirty="0">
                <a:effectLst/>
                <a:latin typeface="Lucida Bright" panose="02040602050505020304" pitchFamily="18" charset="0"/>
                <a:ea typeface="Gungsuh" panose="02030600000101010101" pitchFamily="18" charset="-127"/>
              </a:rPr>
              <a:t>Nosioci slobode pružanja usluga uživaju </a:t>
            </a:r>
            <a:r>
              <a:rPr lang="sr-Latn-ME" sz="1850" b="1" u="sng" dirty="0">
                <a:solidFill>
                  <a:srgbClr val="FF5050"/>
                </a:solidFill>
                <a:effectLst/>
                <a:latin typeface="Lucida Bright" panose="02040602050505020304" pitchFamily="18" charset="0"/>
                <a:ea typeface="Gungsuh" panose="02030600000101010101" pitchFamily="18" charset="-127"/>
              </a:rPr>
              <a:t>aktivno i pasivno pravo pružanja usluga</a:t>
            </a:r>
            <a:r>
              <a:rPr lang="sr-Latn-ME" sz="1850" b="1" dirty="0">
                <a:solidFill>
                  <a:srgbClr val="FF5050"/>
                </a:solidFill>
                <a:effectLst/>
                <a:latin typeface="Lucida Bright" panose="02040602050505020304" pitchFamily="18" charset="0"/>
                <a:ea typeface="Gungsuh" panose="02030600000101010101" pitchFamily="18" charset="-127"/>
              </a:rPr>
              <a:t>:</a:t>
            </a:r>
          </a:p>
          <a:p>
            <a:pPr marL="0" indent="0" algn="just">
              <a:lnSpc>
                <a:spcPct val="100000"/>
              </a:lnSpc>
              <a:buNone/>
            </a:pPr>
            <a:r>
              <a:rPr lang="sr-Latn-ME" sz="1850" b="1" u="sng" dirty="0">
                <a:solidFill>
                  <a:srgbClr val="FF5050"/>
                </a:solidFill>
                <a:effectLst/>
                <a:latin typeface="Lucida Bright" panose="02040602050505020304" pitchFamily="18" charset="0"/>
                <a:ea typeface="Gungsuh" panose="02030600000101010101" pitchFamily="18" charset="-127"/>
              </a:rPr>
              <a:t>Kod aktivne slobode pružanja usluga</a:t>
            </a:r>
            <a:r>
              <a:rPr lang="sr-Latn-ME" sz="1850" b="1" dirty="0">
                <a:solidFill>
                  <a:srgbClr val="FF5050"/>
                </a:solidFill>
                <a:effectLst/>
                <a:latin typeface="Lucida Bright" panose="02040602050505020304" pitchFamily="18" charset="0"/>
                <a:ea typeface="Gungsuh" panose="02030600000101010101" pitchFamily="18" charset="-127"/>
              </a:rPr>
              <a:t>, </a:t>
            </a:r>
            <a:r>
              <a:rPr lang="sr-Latn-ME" sz="1850" b="1" u="sng" dirty="0">
                <a:effectLst/>
                <a:latin typeface="Lucida Bright" panose="02040602050505020304" pitchFamily="18" charset="0"/>
                <a:ea typeface="Gungsuh" panose="02030600000101010101" pitchFamily="18" charset="-127"/>
              </a:rPr>
              <a:t>pružalac usluga je titular/nosilac prava – slobode pružanja usluga</a:t>
            </a:r>
            <a:r>
              <a:rPr lang="sr-Latn-ME" sz="1850" b="1" dirty="0">
                <a:effectLst/>
                <a:latin typeface="Lucida Bright" panose="02040602050505020304" pitchFamily="18" charset="0"/>
                <a:ea typeface="Gungsuh" panose="02030600000101010101" pitchFamily="18" charset="-127"/>
              </a:rPr>
              <a:t>, koji mora biti državljanin države članice i pritom poslovno nastanjen na teritoriji EU. </a:t>
            </a:r>
            <a:r>
              <a:rPr lang="sr-Latn-ME" sz="1850" b="1" u="sng" dirty="0">
                <a:effectLst/>
                <a:latin typeface="Lucida Bright" panose="02040602050505020304" pitchFamily="18" charset="0"/>
                <a:ea typeface="Gungsuh" panose="02030600000101010101" pitchFamily="18" charset="-127"/>
              </a:rPr>
              <a:t>Primalac usluga </a:t>
            </a:r>
            <a:r>
              <a:rPr lang="sr-Latn-ME" sz="1850" b="1" dirty="0">
                <a:effectLst/>
                <a:latin typeface="Lucida Bright" panose="02040602050505020304" pitchFamily="18" charset="0"/>
                <a:ea typeface="Gungsuh" panose="02030600000101010101" pitchFamily="18" charset="-127"/>
              </a:rPr>
              <a:t>(koji u kontekstu aktivne slobode pružanja usluga </a:t>
            </a:r>
            <a:r>
              <a:rPr lang="sr-Latn-ME" sz="1850" b="1" u="sng" dirty="0">
                <a:effectLst/>
                <a:latin typeface="Lucida Bright" panose="02040602050505020304" pitchFamily="18" charset="0"/>
                <a:ea typeface="Gungsuh" panose="02030600000101010101" pitchFamily="18" charset="-127"/>
              </a:rPr>
              <a:t>nije uživalac prava</a:t>
            </a:r>
            <a:r>
              <a:rPr lang="sr-Latn-ME" sz="1850" b="1" dirty="0">
                <a:effectLst/>
                <a:latin typeface="Lucida Bright" panose="02040602050505020304" pitchFamily="18" charset="0"/>
                <a:ea typeface="Gungsuh" panose="02030600000101010101" pitchFamily="18" charset="-127"/>
              </a:rPr>
              <a:t>), mora imati poslovni nastan na teritoriji EU, ali ne i državljanstvo države članice. </a:t>
            </a:r>
          </a:p>
          <a:p>
            <a:pPr marL="0" indent="0" algn="just">
              <a:lnSpc>
                <a:spcPct val="100000"/>
              </a:lnSpc>
              <a:buNone/>
            </a:pPr>
            <a:r>
              <a:rPr lang="sr-Latn-ME" sz="1850" b="1" dirty="0">
                <a:solidFill>
                  <a:srgbClr val="FF5050"/>
                </a:solidFill>
                <a:effectLst/>
                <a:latin typeface="Lucida Bright" panose="02040602050505020304" pitchFamily="18" charset="0"/>
                <a:ea typeface="Gungsuh" panose="02030600000101010101" pitchFamily="18" charset="-127"/>
              </a:rPr>
              <a:t>Kod pasivne slobode pružanja usluga</a:t>
            </a:r>
            <a:r>
              <a:rPr lang="sr-Latn-ME" sz="1850" b="1" dirty="0">
                <a:effectLst/>
                <a:latin typeface="Lucida Bright" panose="02040602050505020304" pitchFamily="18" charset="0"/>
                <a:ea typeface="Gungsuh" panose="02030600000101010101" pitchFamily="18" charset="-127"/>
              </a:rPr>
              <a:t>, </a:t>
            </a:r>
            <a:r>
              <a:rPr lang="sr-Latn-ME" sz="1850" b="1" u="sng" dirty="0">
                <a:effectLst/>
                <a:latin typeface="Lucida Bright" panose="02040602050505020304" pitchFamily="18" charset="0"/>
                <a:ea typeface="Gungsuh" panose="02030600000101010101" pitchFamily="18" charset="-127"/>
              </a:rPr>
              <a:t>primalac usluga </a:t>
            </a:r>
            <a:r>
              <a:rPr lang="sr-Latn-ME" sz="1850" b="1" dirty="0">
                <a:effectLst/>
                <a:latin typeface="Lucida Bright" panose="02040602050505020304" pitchFamily="18" charset="0"/>
                <a:ea typeface="Gungsuh" panose="02030600000101010101" pitchFamily="18" charset="-127"/>
              </a:rPr>
              <a:t>je titular nosilac prava – slobode pružanja usluga, koji mora biti državljanin države članice i pritom poslovno nastanjen na teritoriji EU. </a:t>
            </a:r>
            <a:r>
              <a:rPr lang="sr-Latn-ME" sz="1850" b="1" u="sng" dirty="0">
                <a:effectLst/>
                <a:latin typeface="Lucida Bright" panose="02040602050505020304" pitchFamily="18" charset="0"/>
                <a:ea typeface="Gungsuh" panose="02030600000101010101" pitchFamily="18" charset="-127"/>
              </a:rPr>
              <a:t>Davalac usluga </a:t>
            </a:r>
            <a:r>
              <a:rPr lang="sr-Latn-ME" sz="1850" b="1" dirty="0">
                <a:effectLst/>
                <a:latin typeface="Lucida Bright" panose="02040602050505020304" pitchFamily="18" charset="0"/>
                <a:ea typeface="Gungsuh" panose="02030600000101010101" pitchFamily="18" charset="-127"/>
              </a:rPr>
              <a:t>mora imati poslovni nastan na teritoriji EU, ali ne i državljanstvo EU. </a:t>
            </a:r>
          </a:p>
          <a:p>
            <a:pPr marL="0" indent="0" algn="just">
              <a:lnSpc>
                <a:spcPct val="100000"/>
              </a:lnSpc>
              <a:buNone/>
            </a:pPr>
            <a:r>
              <a:rPr lang="sr-Latn-ME" sz="1800" b="1" dirty="0">
                <a:solidFill>
                  <a:srgbClr val="FF5050"/>
                </a:solidFill>
                <a:effectLst/>
                <a:latin typeface="Lucida Bright" panose="02040602050505020304" pitchFamily="18" charset="0"/>
                <a:ea typeface="Gungsuh" panose="02030600000101010101" pitchFamily="18" charset="-127"/>
              </a:rPr>
              <a:t>Pravna lica </a:t>
            </a:r>
            <a:r>
              <a:rPr lang="sr-Latn-ME" sz="1800" b="1" dirty="0">
                <a:effectLst/>
                <a:latin typeface="Lucida Bright" panose="02040602050505020304" pitchFamily="18" charset="0"/>
                <a:ea typeface="Gungsuh" panose="02030600000101010101" pitchFamily="18" charset="-127"/>
              </a:rPr>
              <a:t>su shodno čl. 62 UFEU (u vezi sa čl. 54. UFEU), </a:t>
            </a:r>
            <a:r>
              <a:rPr lang="sr-Latn-ME" sz="1800" b="1" dirty="0">
                <a:solidFill>
                  <a:srgbClr val="FF5050"/>
                </a:solidFill>
                <a:effectLst/>
                <a:latin typeface="Lucida Bright" panose="02040602050505020304" pitchFamily="18" charset="0"/>
                <a:ea typeface="Gungsuh" panose="02030600000101010101" pitchFamily="18" charset="-127"/>
              </a:rPr>
              <a:t>izjednačena sa fizičkim licima</a:t>
            </a:r>
            <a:r>
              <a:rPr lang="sr-Latn-ME" sz="1800" b="1" dirty="0">
                <a:effectLst/>
                <a:latin typeface="Lucida Bright" panose="02040602050505020304" pitchFamily="18" charset="0"/>
                <a:ea typeface="Gungsuh" panose="02030600000101010101" pitchFamily="18" charset="-127"/>
              </a:rPr>
              <a:t>, ako „pripadaju državi članici“, tj. imaju registrovano sjedište, sjedište glavne uprave ili glavno sjedište na teritoriji Unije, te ako su poslovno nastanjeni na teritoriji EU (stvarna i trajna povezanost djelatnosti sa privredom i pravnim poretkom države članice. </a:t>
            </a:r>
          </a:p>
          <a:p>
            <a:pPr marL="0" indent="0" algn="just">
              <a:lnSpc>
                <a:spcPct val="100000"/>
              </a:lnSpc>
              <a:buNone/>
            </a:pPr>
            <a:endParaRPr lang="sr-Latn-ME" sz="1900" b="1" dirty="0">
              <a:solidFill>
                <a:srgbClr val="FF5050"/>
              </a:solidFill>
              <a:effectLst/>
              <a:latin typeface="Lucida Bright" panose="02040602050505020304" pitchFamily="18" charset="0"/>
              <a:ea typeface="Gungsuh" panose="02030600000101010101" pitchFamily="18" charset="-127"/>
            </a:endParaRPr>
          </a:p>
          <a:p>
            <a:pPr marL="0" indent="0" algn="just">
              <a:lnSpc>
                <a:spcPct val="100000"/>
              </a:lnSpc>
              <a:buNone/>
            </a:pPr>
            <a:endParaRPr lang="sr-Latn-ME" b="1" dirty="0">
              <a:solidFill>
                <a:srgbClr val="FF5050"/>
              </a:solidFill>
              <a:effectLst/>
              <a:latin typeface="Lucida Bright" panose="02040602050505020304" pitchFamily="18" charset="0"/>
              <a:ea typeface="Gungsuh" panose="02030600000101010101" pitchFamily="18" charset="-127"/>
            </a:endParaRPr>
          </a:p>
          <a:p>
            <a:pPr algn="just">
              <a:lnSpc>
                <a:spcPct val="100000"/>
              </a:lnSpc>
            </a:pPr>
            <a:endParaRPr lang="sr-Latn-ME" b="1" dirty="0">
              <a:solidFill>
                <a:srgbClr val="FF5050"/>
              </a:solidFill>
              <a:effectLst/>
              <a:latin typeface="Lucida Bright" panose="02040602050505020304" pitchFamily="18" charset="0"/>
              <a:ea typeface="Gungsuh" panose="02030600000101010101" pitchFamily="18" charset="-127"/>
            </a:endParaRPr>
          </a:p>
          <a:p>
            <a:pPr marL="0" indent="0" algn="just">
              <a:lnSpc>
                <a:spcPct val="100000"/>
              </a:lnSpc>
              <a:buNone/>
            </a:pPr>
            <a:endParaRPr lang="sr-Latn-ME" b="1" dirty="0">
              <a:solidFill>
                <a:srgbClr val="FF5050"/>
              </a:solidFill>
              <a:effectLst/>
              <a:latin typeface="Lucida Bright" panose="02040602050505020304" pitchFamily="18" charset="0"/>
              <a:ea typeface="Gungsuh" panose="02030600000101010101" pitchFamily="18" charset="-127"/>
            </a:endParaRPr>
          </a:p>
          <a:p>
            <a:pPr algn="just">
              <a:lnSpc>
                <a:spcPct val="100000"/>
              </a:lnSpc>
            </a:pPr>
            <a:endParaRPr lang="sr-Latn-ME" sz="1900" b="1" dirty="0">
              <a:solidFill>
                <a:srgbClr val="FF5050"/>
              </a:solidFill>
              <a:effectLst/>
              <a:latin typeface="Lucida Bright" panose="02040602050505020304" pitchFamily="18" charset="0"/>
              <a:ea typeface="Gungsuh" panose="02030600000101010101" pitchFamily="18" charset="-127"/>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352" y="188640"/>
            <a:ext cx="1961361" cy="792088"/>
          </a:xfrm>
          <a:prstGeom prst="rect">
            <a:avLst/>
          </a:prstGeom>
        </p:spPr>
      </p:pic>
    </p:spTree>
    <p:extLst>
      <p:ext uri="{BB962C8B-B14F-4D97-AF65-F5344CB8AC3E}">
        <p14:creationId xmlns:p14="http://schemas.microsoft.com/office/powerpoint/2010/main" val="16988698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0100"/>
            <a:ext cx="12025336" cy="980728"/>
          </a:xfrm>
        </p:spPr>
        <p:txBody>
          <a:bodyPr>
            <a:noAutofit/>
          </a:bodyPr>
          <a:lstStyle/>
          <a:p>
            <a:r>
              <a:rPr lang="sr-Latn-ME" sz="3200" dirty="0">
                <a:latin typeface="Lucida Fax" panose="02060602050505020204" pitchFamily="18" charset="0"/>
              </a:rPr>
              <a:t>Sloboda pružanja usluga</a:t>
            </a:r>
            <a:br>
              <a:rPr lang="sr-Latn-ME" sz="3200" dirty="0">
                <a:latin typeface="Lucida Fax" panose="02060602050505020204" pitchFamily="18" charset="0"/>
              </a:rPr>
            </a:br>
            <a:r>
              <a:rPr lang="sr-Latn-ME" sz="2400" dirty="0">
                <a:latin typeface="Lucida Fax" panose="02060602050505020204" pitchFamily="18" charset="0"/>
              </a:rPr>
              <a:t>- </a:t>
            </a:r>
            <a:r>
              <a:rPr lang="sr-Latn-ME" sz="2700" dirty="0">
                <a:latin typeface="Lucida Fax" panose="02060602050505020204" pitchFamily="18" charset="0"/>
              </a:rPr>
              <a:t>Odnos sa drugim osnovnim slobodama </a:t>
            </a:r>
            <a:r>
              <a:rPr lang="sr-Latn-ME" sz="2400" dirty="0">
                <a:latin typeface="Lucida Fax" panose="02060602050505020204" pitchFamily="18" charset="0"/>
              </a:rPr>
              <a:t>- </a:t>
            </a:r>
            <a:endParaRPr lang="en-US" sz="2400" i="1" dirty="0">
              <a:effectLst>
                <a:outerShdw blurRad="38100" dist="38100" dir="2700000" algn="tl">
                  <a:srgbClr val="000000">
                    <a:alpha val="43137"/>
                  </a:srgbClr>
                </a:outerShdw>
              </a:effectLst>
              <a:latin typeface="Book Antiqua" panose="02040602050305030304" pitchFamily="18" charset="0"/>
              <a:ea typeface="Cambria Math" panose="02040503050406030204" pitchFamily="18" charset="0"/>
              <a:cs typeface="Simplex" panose="00000400000000000000" pitchFamily="2" charset="0"/>
            </a:endParaRPr>
          </a:p>
        </p:txBody>
      </p:sp>
      <p:sp>
        <p:nvSpPr>
          <p:cNvPr id="3" name="Content Placeholder 2"/>
          <p:cNvSpPr>
            <a:spLocks noGrp="1"/>
          </p:cNvSpPr>
          <p:nvPr>
            <p:ph idx="1"/>
          </p:nvPr>
        </p:nvSpPr>
        <p:spPr>
          <a:xfrm>
            <a:off x="47328" y="1880828"/>
            <a:ext cx="12025336" cy="4977172"/>
          </a:xfrm>
        </p:spPr>
        <p:txBody>
          <a:bodyPr>
            <a:noAutofit/>
          </a:bodyPr>
          <a:lstStyle/>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SLOBODA PRUŽANJA USLUGA I SLOBODA POSLONOG NASTANJIVANJA:</a:t>
            </a:r>
          </a:p>
          <a:p>
            <a:pPr algn="just">
              <a:lnSpc>
                <a:spcPct val="100000"/>
              </a:lnSpc>
            </a:pPr>
            <a:r>
              <a:rPr lang="sr-Latn-ME" sz="1800" b="1" dirty="0">
                <a:effectLst/>
                <a:latin typeface="Lucida Bright" panose="02040602050505020304" pitchFamily="18" charset="0"/>
                <a:sym typeface="Wingdings" panose="05000000000000000000" pitchFamily="2" charset="2"/>
              </a:rPr>
              <a:t>Uz već potenciranu, standardnu razliku </a:t>
            </a:r>
            <a:r>
              <a:rPr lang="sr-Latn-ME" sz="1800" dirty="0">
                <a:effectLst/>
                <a:latin typeface="Lucida Bright" panose="02040602050505020304" pitchFamily="18" charset="0"/>
                <a:sym typeface="Wingdings" panose="05000000000000000000" pitchFamily="2" charset="2"/>
              </a:rPr>
              <a:t>(„stabilno i trajno“ naspram „povremenog i neredovnog obavljanja djelatnosti“</a:t>
            </a:r>
            <a:r>
              <a:rPr lang="sr-Latn-ME" sz="1800" b="1" dirty="0">
                <a:effectLst/>
                <a:latin typeface="Lucida Bright" panose="02040602050505020304" pitchFamily="18" charset="0"/>
                <a:sym typeface="Wingdings" panose="05000000000000000000" pitchFamily="2" charset="2"/>
              </a:rPr>
              <a:t>), pitanje razgraničenja slobode poslovnog nastanjivanja i slobode pružanja usluga posebno se postavlja kod </a:t>
            </a:r>
            <a:r>
              <a:rPr lang="sr-Latn-ME" sz="1800" b="1" dirty="0">
                <a:solidFill>
                  <a:srgbClr val="FFFF99"/>
                </a:solidFill>
                <a:effectLst/>
                <a:latin typeface="Lucida Bright" panose="02040602050505020304" pitchFamily="18" charset="0"/>
                <a:sym typeface="Wingdings" panose="05000000000000000000" pitchFamily="2" charset="2"/>
              </a:rPr>
              <a:t>slučajeva prelaska primaoca usluge na teritoriju druge države članice, radi prijema usluge </a:t>
            </a:r>
            <a:r>
              <a:rPr lang="sr-Latn-ME" sz="1800" b="1" dirty="0">
                <a:effectLst/>
                <a:latin typeface="Lucida Bright" panose="02040602050505020304" pitchFamily="18" charset="0"/>
                <a:sym typeface="Wingdings" panose="05000000000000000000" pitchFamily="2" charset="2"/>
              </a:rPr>
              <a:t>(</a:t>
            </a:r>
            <a:r>
              <a:rPr lang="sr-Latn-ME" sz="1800" dirty="0">
                <a:effectLst/>
                <a:latin typeface="Lucida Bright" panose="02040602050505020304" pitchFamily="18" charset="0"/>
                <a:sym typeface="Wingdings" panose="05000000000000000000" pitchFamily="2" charset="2"/>
              </a:rPr>
              <a:t>kada se takođe javlja „</a:t>
            </a:r>
            <a:r>
              <a:rPr lang="sr-Latn-ME" sz="1800" u="sng" dirty="0">
                <a:effectLst/>
                <a:latin typeface="Lucida Bright" panose="02040602050505020304" pitchFamily="18" charset="0"/>
                <a:sym typeface="Wingdings" panose="05000000000000000000" pitchFamily="2" charset="2"/>
              </a:rPr>
              <a:t>prekogranični element</a:t>
            </a:r>
            <a:r>
              <a:rPr lang="sr-Latn-ME" sz="1800" dirty="0">
                <a:effectLst/>
                <a:latin typeface="Lucida Bright" panose="02040602050505020304" pitchFamily="18" charset="0"/>
                <a:sym typeface="Wingdings" panose="05000000000000000000" pitchFamily="2" charset="2"/>
              </a:rPr>
              <a:t>“ kao uslov primjene</a:t>
            </a:r>
            <a:r>
              <a:rPr lang="sr-Latn-ME" sz="1800" b="1" dirty="0">
                <a:effectLst/>
                <a:latin typeface="Lucida Bright" panose="02040602050505020304" pitchFamily="18" charset="0"/>
                <a:sym typeface="Wingdings" panose="05000000000000000000" pitchFamily="2" charset="2"/>
              </a:rPr>
              <a:t>).</a:t>
            </a:r>
          </a:p>
          <a:p>
            <a:pPr algn="just">
              <a:lnSpc>
                <a:spcPct val="100000"/>
              </a:lnSpc>
            </a:pPr>
            <a:r>
              <a:rPr lang="sr-Latn-ME" sz="1800" b="1" dirty="0">
                <a:solidFill>
                  <a:srgbClr val="FFFF99"/>
                </a:solidFill>
                <a:effectLst/>
                <a:latin typeface="Lucida Bright" panose="02040602050505020304" pitchFamily="18" charset="0"/>
                <a:sym typeface="Wingdings" panose="05000000000000000000" pitchFamily="2" charset="2"/>
              </a:rPr>
              <a:t>Kada je riječ o kraćem, privremenom boravku, čiji je jedini ili dominantni cilj prijem usluge, u pitanju je </a:t>
            </a:r>
            <a:r>
              <a:rPr lang="sr-Latn-ME" sz="1800" b="1" u="sng" dirty="0">
                <a:solidFill>
                  <a:srgbClr val="FFFF99"/>
                </a:solidFill>
                <a:effectLst/>
                <a:latin typeface="Lucida Bright" panose="02040602050505020304" pitchFamily="18" charset="0"/>
                <a:sym typeface="Wingdings" panose="05000000000000000000" pitchFamily="2" charset="2"/>
              </a:rPr>
              <a:t>pružanje usluga na unutrašnjem tržištu</a:t>
            </a:r>
            <a:r>
              <a:rPr lang="sr-Latn-ME" sz="1800" b="1" dirty="0">
                <a:effectLst/>
                <a:latin typeface="Lucida Bright" panose="02040602050505020304" pitchFamily="18" charset="0"/>
                <a:sym typeface="Wingdings" panose="05000000000000000000" pitchFamily="2" charset="2"/>
              </a:rPr>
              <a:t>, na koje se primjenjuje zabrana ograničenja pružanja usluga na unutrašnjem tržištu </a:t>
            </a:r>
            <a:r>
              <a:rPr lang="sr-Latn-ME" sz="1800" dirty="0">
                <a:effectLst/>
                <a:latin typeface="Lucida Bright" panose="02040602050505020304" pitchFamily="18" charset="0"/>
                <a:sym typeface="Wingdings" panose="05000000000000000000" pitchFamily="2" charset="2"/>
              </a:rPr>
              <a:t>(koja se u tom slučaju dominantno, ne i isključivo, odnosi na državu u kojoj se usluga pruža). </a:t>
            </a:r>
          </a:p>
          <a:p>
            <a:pPr algn="just">
              <a:lnSpc>
                <a:spcPct val="100000"/>
              </a:lnSpc>
            </a:pPr>
            <a:r>
              <a:rPr lang="sr-Latn-ME" sz="1800" b="1" dirty="0">
                <a:solidFill>
                  <a:srgbClr val="FFFF99"/>
                </a:solidFill>
                <a:effectLst/>
                <a:latin typeface="Lucida Bright" panose="02040602050505020304" pitchFamily="18" charset="0"/>
                <a:sym typeface="Wingdings" panose="05000000000000000000" pitchFamily="2" charset="2"/>
              </a:rPr>
              <a:t>Kod trajnog boravka, tj. promjene prebivališta </a:t>
            </a:r>
            <a:r>
              <a:rPr lang="sr-Latn-ME" sz="1800" dirty="0">
                <a:effectLst/>
                <a:latin typeface="Lucida Bright" panose="02040602050505020304" pitchFamily="18" charset="0"/>
                <a:sym typeface="Wingdings" panose="05000000000000000000" pitchFamily="2" charset="2"/>
              </a:rPr>
              <a:t>državljana jedne prelaskom u drugu državu članicu, čak i da je to motivisano isključivo namjerom prijema usluge, </a:t>
            </a:r>
            <a:r>
              <a:rPr lang="sr-Latn-ME" sz="1800" dirty="0">
                <a:solidFill>
                  <a:srgbClr val="FFFF99"/>
                </a:solidFill>
                <a:effectLst/>
                <a:latin typeface="Lucida Bright" panose="02040602050505020304" pitchFamily="18" charset="0"/>
                <a:sym typeface="Wingdings" panose="05000000000000000000" pitchFamily="2" charset="2"/>
              </a:rPr>
              <a:t>nema mjesta primjeni odredbi UFEU o slobodi pružanja usluga</a:t>
            </a:r>
            <a:r>
              <a:rPr lang="sr-Latn-ME" sz="1800" dirty="0">
                <a:effectLst/>
                <a:latin typeface="Lucida Bright" panose="02040602050505020304" pitchFamily="18" charset="0"/>
                <a:sym typeface="Wingdings" panose="05000000000000000000" pitchFamily="2" charset="2"/>
              </a:rPr>
              <a:t>, budući da pružanje usluga podrazumijeva </a:t>
            </a:r>
            <a:r>
              <a:rPr lang="sr-Latn-ME" sz="1800" b="1" dirty="0">
                <a:effectLst/>
                <a:latin typeface="Lucida Bright" panose="02040602050505020304" pitchFamily="18" charset="0"/>
                <a:sym typeface="Wingdings" panose="05000000000000000000" pitchFamily="2" charset="2"/>
              </a:rPr>
              <a:t>povremenost i neredovnost</a:t>
            </a:r>
            <a:r>
              <a:rPr lang="sr-Latn-ME" sz="1800" dirty="0">
                <a:effectLst/>
                <a:latin typeface="Lucida Bright" panose="02040602050505020304" pitchFamily="18" charset="0"/>
                <a:sym typeface="Wingdings" panose="05000000000000000000" pitchFamily="2" charset="2"/>
              </a:rPr>
              <a:t>, bez obzira na pitanje državljanstva (Sodemare C-70/95).</a:t>
            </a:r>
          </a:p>
          <a:p>
            <a:pPr algn="just">
              <a:lnSpc>
                <a:spcPct val="100000"/>
              </a:lnSpc>
            </a:pPr>
            <a:r>
              <a:rPr lang="sr-Latn-ME" sz="1800" dirty="0">
                <a:effectLst/>
                <a:latin typeface="Lucida Bright" panose="02040602050505020304" pitchFamily="18" charset="0"/>
                <a:sym typeface="Wingdings" panose="05000000000000000000" pitchFamily="2" charset="2"/>
              </a:rPr>
              <a:t>Ipak, </a:t>
            </a:r>
            <a:r>
              <a:rPr lang="sr-Latn-ME" sz="1800" dirty="0">
                <a:solidFill>
                  <a:srgbClr val="FF5050"/>
                </a:solidFill>
                <a:effectLst/>
                <a:latin typeface="Lucida Bright" panose="02040602050505020304" pitchFamily="18" charset="0"/>
                <a:sym typeface="Wingdings" panose="05000000000000000000" pitchFamily="2" charset="2"/>
              </a:rPr>
              <a:t>kod pružanja usluga na daljinu (korespodencijom), </a:t>
            </a:r>
            <a:r>
              <a:rPr lang="sr-Latn-ME" sz="1800" dirty="0">
                <a:effectLst/>
                <a:latin typeface="Lucida Bright" panose="02040602050505020304" pitchFamily="18" charset="0"/>
                <a:sym typeface="Wingdings" panose="05000000000000000000" pitchFamily="2" charset="2"/>
              </a:rPr>
              <a:t>nema poslovnog nastanjivanja ni fizičkog prelaska granice od strane pojedinca, bez obzira na eventualnu </a:t>
            </a:r>
            <a:r>
              <a:rPr lang="sr-Latn-ME" sz="1800" b="1" dirty="0">
                <a:effectLst/>
                <a:latin typeface="Lucida Bright" panose="02040602050505020304" pitchFamily="18" charset="0"/>
                <a:sym typeface="Wingdings" panose="05000000000000000000" pitchFamily="2" charset="2"/>
              </a:rPr>
              <a:t>stalnost i redovnost u tome</a:t>
            </a:r>
            <a:r>
              <a:rPr lang="sr-Latn-ME" sz="1800" dirty="0">
                <a:effectLst/>
                <a:latin typeface="Lucida Bright" panose="02040602050505020304" pitchFamily="18" charset="0"/>
                <a:sym typeface="Wingdings" panose="05000000000000000000" pitchFamily="2" charset="2"/>
              </a:rPr>
              <a:t>. </a:t>
            </a:r>
            <a:r>
              <a:rPr lang="sr-Latn-ME" sz="1800" dirty="0">
                <a:solidFill>
                  <a:srgbClr val="FF5050"/>
                </a:solidFill>
                <a:effectLst/>
                <a:latin typeface="Lucida Bright" panose="02040602050505020304" pitchFamily="18" charset="0"/>
                <a:sym typeface="Wingdings" panose="05000000000000000000" pitchFamily="2" charset="2"/>
              </a:rPr>
              <a:t>Odatle se ove situacije moraju svrstavati pod slobodu pružanja usluga</a:t>
            </a:r>
            <a:r>
              <a:rPr lang="sr-Latn-ME" sz="1800" dirty="0">
                <a:effectLst/>
                <a:latin typeface="Lucida Bright" panose="02040602050505020304" pitchFamily="18" charset="0"/>
                <a:sym typeface="Wingdings" panose="05000000000000000000" pitchFamily="2" charset="2"/>
              </a:rPr>
              <a:t>. </a:t>
            </a: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88640"/>
            <a:ext cx="1961361" cy="792088"/>
          </a:xfrm>
          <a:prstGeom prst="rect">
            <a:avLst/>
          </a:prstGeom>
        </p:spPr>
      </p:pic>
    </p:spTree>
    <p:extLst>
      <p:ext uri="{BB962C8B-B14F-4D97-AF65-F5344CB8AC3E}">
        <p14:creationId xmlns:p14="http://schemas.microsoft.com/office/powerpoint/2010/main" val="21125218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200" dirty="0">
                <a:latin typeface="Lucida Fax" panose="02060602050505020204" pitchFamily="18" charset="0"/>
              </a:rPr>
              <a:t>Sloboda pružanja usluga</a:t>
            </a:r>
            <a:br>
              <a:rPr lang="sr-Latn-ME" sz="3200" dirty="0">
                <a:latin typeface="Lucida Fax" panose="02060602050505020204" pitchFamily="18" charset="0"/>
              </a:rPr>
            </a:br>
            <a:r>
              <a:rPr lang="sr-Latn-ME" sz="2700" dirty="0">
                <a:latin typeface="Lucida Fax" panose="02060602050505020204" pitchFamily="18" charset="0"/>
              </a:rPr>
              <a:t>- Odnos sa drugim osnovnim slobodama - </a:t>
            </a:r>
            <a:endParaRPr lang="en-US" sz="2700" i="1" dirty="0">
              <a:effectLst>
                <a:outerShdw blurRad="38100" dist="38100" dir="2700000" algn="tl">
                  <a:srgbClr val="000000">
                    <a:alpha val="43137"/>
                  </a:srgbClr>
                </a:outerShdw>
              </a:effectLst>
              <a:latin typeface="Book Antiqua" panose="02040602050305030304" pitchFamily="18" charset="0"/>
              <a:ea typeface="Cambria Math" panose="02040503050406030204" pitchFamily="18" charset="0"/>
              <a:cs typeface="Simplex" panose="00000400000000000000" pitchFamily="2" charset="0"/>
            </a:endParaRPr>
          </a:p>
        </p:txBody>
      </p:sp>
      <p:sp>
        <p:nvSpPr>
          <p:cNvPr id="3" name="Content Placeholder 2"/>
          <p:cNvSpPr>
            <a:spLocks noGrp="1"/>
          </p:cNvSpPr>
          <p:nvPr>
            <p:ph idx="1"/>
          </p:nvPr>
        </p:nvSpPr>
        <p:spPr>
          <a:xfrm>
            <a:off x="47328" y="1880828"/>
            <a:ext cx="12025336" cy="4977172"/>
          </a:xfrm>
        </p:spPr>
        <p:txBody>
          <a:bodyPr>
            <a:noAutofit/>
          </a:bodyPr>
          <a:lstStyle/>
          <a:p>
            <a:pPr marL="0" indent="0" algn="just">
              <a:lnSpc>
                <a:spcPct val="100000"/>
              </a:lnSpc>
              <a:buNone/>
            </a:pPr>
            <a:r>
              <a:rPr lang="sr-Latn-ME" b="1" dirty="0">
                <a:solidFill>
                  <a:srgbClr val="FF5050"/>
                </a:solidFill>
                <a:effectLst/>
                <a:latin typeface="Lucida Fax" panose="02060602050505020204" pitchFamily="18" charset="0"/>
                <a:sym typeface="Wingdings" panose="05000000000000000000" pitchFamily="2" charset="2"/>
              </a:rPr>
              <a:t>SLOBODA PRUŽANJA USLUGA I SLOBODA KRETANJA RADNIKA</a:t>
            </a:r>
          </a:p>
          <a:p>
            <a:pPr algn="just">
              <a:lnSpc>
                <a:spcPct val="100000"/>
              </a:lnSpc>
            </a:pPr>
            <a:r>
              <a:rPr lang="sr-Latn-ME" sz="1900" b="1" dirty="0">
                <a:solidFill>
                  <a:srgbClr val="FFFF99"/>
                </a:solidFill>
                <a:effectLst/>
                <a:latin typeface="Lucida Fax" panose="02060602050505020204" pitchFamily="18" charset="0"/>
                <a:sym typeface="Wingdings" panose="05000000000000000000" pitchFamily="2" charset="2"/>
              </a:rPr>
              <a:t>Osnov razgraničenja je samostalnost prilikom obavljanja djelatnosti </a:t>
            </a:r>
            <a:r>
              <a:rPr lang="sr-Latn-ME" sz="1900" b="1" dirty="0">
                <a:effectLst/>
                <a:latin typeface="Lucida Fax" panose="02060602050505020204" pitchFamily="18" charset="0"/>
                <a:sym typeface="Wingdings" panose="05000000000000000000" pitchFamily="2" charset="2"/>
              </a:rPr>
              <a:t>kod pružanja usluga i izostanak iste kod slobode kretanja radnika </a:t>
            </a:r>
            <a:r>
              <a:rPr lang="sr-Latn-ME" sz="1900"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a:t>
            </a:r>
            <a:r>
              <a:rPr lang="sr-Latn-ME" sz="1850"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o kriterijumima je bilo riječi kod slobode kretanja radnika: učešće u poslovnom riziku pravne forme preko koje se obavlja djelatnost, slobode uređenja sopstvenog radnog vremena ili izbora pomoćnika, redovnost i karakter instrukcija, ako ih ima..)</a:t>
            </a:r>
          </a:p>
          <a:p>
            <a:pPr algn="just">
              <a:lnSpc>
                <a:spcPct val="100000"/>
              </a:lnSpc>
            </a:pPr>
            <a:r>
              <a:rPr lang="sr-Latn-ME" sz="1900"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Kod privrednih društava čija je poslovna (uslužna) djelatnost ogleda u posredovanju, odnosno posudi radnika društvu iz druge države članice</a:t>
            </a: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 potrebno je dodatno nijansiranje. </a:t>
            </a:r>
            <a:r>
              <a:rPr lang="sr-Latn-ME" sz="1900"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Dakle</a:t>
            </a: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  </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Na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ograničenja koja se posuđenim radnicima postavljaju u kontekstu zapošljavanja </a:t>
            </a: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u drugoj državi članici primjenjuje se sloboda kretanja radnika</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Na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ograničenja koja se odnose na samu djelatnost (pravni posao) posude radnika </a:t>
            </a:r>
            <a:r>
              <a:rPr lang="sr-Latn-ME" sz="19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između posredničkog društva i novog poslodavca (odnos između dva društva) se primjenjuje sloboda pružanja usluga.  </a:t>
            </a:r>
          </a:p>
          <a:p>
            <a:pPr algn="just">
              <a:lnSpc>
                <a:spcPct val="100000"/>
              </a:lnSpc>
            </a:pPr>
            <a:r>
              <a:rPr lang="sr-Latn-ME" sz="18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Najzad, </a:t>
            </a:r>
            <a:r>
              <a:rPr lang="sr-Latn-ME" sz="1800" b="1" dirty="0">
                <a:solidFill>
                  <a:srgbClr val="FFFF99"/>
                </a:solidFill>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slanje radnika da izvrše ili izvršavaju usluge u državu prijema ispred (u ime i za račun) privrednog društva iz države porijekla</a:t>
            </a:r>
            <a:r>
              <a:rPr lang="sr-Latn-ME" sz="1800" b="1" dirty="0">
                <a:effectLst>
                  <a:outerShdw blurRad="38100" dist="38100" dir="2700000" algn="tl">
                    <a:srgbClr val="000000">
                      <a:alpha val="43137"/>
                    </a:srgbClr>
                  </a:outerShdw>
                </a:effectLst>
                <a:latin typeface="Lucida Fax" panose="02060602050505020204" pitchFamily="18" charset="0"/>
                <a:sym typeface="Wingdings" panose="05000000000000000000" pitchFamily="2" charset="2"/>
              </a:rPr>
              <a:t>, smatra se, potpada pod slobodu pružanja usluga. </a:t>
            </a:r>
            <a:endParaRPr lang="sr-Latn-ME" sz="1800" b="1" dirty="0">
              <a:effectLst/>
              <a:latin typeface="Lucida Fax" panose="020606020505050202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90" y="94320"/>
            <a:ext cx="1961361" cy="792088"/>
          </a:xfrm>
          <a:prstGeom prst="rect">
            <a:avLst/>
          </a:prstGeom>
        </p:spPr>
      </p:pic>
    </p:spTree>
    <p:extLst>
      <p:ext uri="{BB962C8B-B14F-4D97-AF65-F5344CB8AC3E}">
        <p14:creationId xmlns:p14="http://schemas.microsoft.com/office/powerpoint/2010/main" val="3455877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200" dirty="0">
                <a:latin typeface="Lucida Fax" panose="02060602050505020204" pitchFamily="18" charset="0"/>
              </a:rPr>
              <a:t>Sloboda pružanja usluga</a:t>
            </a:r>
            <a:br>
              <a:rPr lang="sr-Latn-ME" sz="3200" dirty="0">
                <a:latin typeface="Lucida Fax" panose="02060602050505020204" pitchFamily="18" charset="0"/>
              </a:rPr>
            </a:br>
            <a:r>
              <a:rPr lang="sr-Latn-ME" sz="2700" dirty="0">
                <a:latin typeface="Lucida Fax" panose="02060602050505020204" pitchFamily="18" charset="0"/>
              </a:rPr>
              <a:t>- Odnos sa drugim osnovnim slobodama - </a:t>
            </a:r>
            <a:endParaRPr lang="en-US" sz="2700" i="1" dirty="0">
              <a:effectLst>
                <a:outerShdw blurRad="38100" dist="38100" dir="2700000" algn="tl">
                  <a:srgbClr val="000000">
                    <a:alpha val="43137"/>
                  </a:srgbClr>
                </a:outerShdw>
              </a:effectLst>
              <a:latin typeface="Book Antiqua" panose="02040602050305030304" pitchFamily="18" charset="0"/>
              <a:ea typeface="Cambria Math" panose="02040503050406030204" pitchFamily="18" charset="0"/>
              <a:cs typeface="Simplex" panose="00000400000000000000" pitchFamily="2" charset="0"/>
            </a:endParaRPr>
          </a:p>
        </p:txBody>
      </p:sp>
      <p:sp>
        <p:nvSpPr>
          <p:cNvPr id="3" name="Content Placeholder 2"/>
          <p:cNvSpPr>
            <a:spLocks noGrp="1"/>
          </p:cNvSpPr>
          <p:nvPr>
            <p:ph idx="1"/>
          </p:nvPr>
        </p:nvSpPr>
        <p:spPr>
          <a:xfrm>
            <a:off x="47328" y="2024844"/>
            <a:ext cx="12025336" cy="4833156"/>
          </a:xfrm>
        </p:spPr>
        <p:txBody>
          <a:bodyPr>
            <a:noAutofit/>
          </a:bodyPr>
          <a:lstStyle/>
          <a:p>
            <a:pPr marL="0" indent="0" algn="just">
              <a:lnSpc>
                <a:spcPct val="100000"/>
              </a:lnSpc>
              <a:buNone/>
            </a:pPr>
            <a:r>
              <a:rPr lang="sr-Latn-ME" b="1" dirty="0">
                <a:solidFill>
                  <a:srgbClr val="FF5050"/>
                </a:solidFill>
                <a:effectLst/>
                <a:latin typeface="Lucida Fax" panose="02060602050505020204" pitchFamily="18" charset="0"/>
                <a:sym typeface="Wingdings" panose="05000000000000000000" pitchFamily="2" charset="2"/>
              </a:rPr>
              <a:t>SLOBODA PRUŽANJA USLUGA I SLOBODA KRETANJA ROBE</a:t>
            </a:r>
          </a:p>
          <a:p>
            <a:pPr algn="just">
              <a:lnSpc>
                <a:spcPct val="100000"/>
              </a:lnSpc>
            </a:pP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Sloboda pružanja usluga obuhvata samo djelatnosti </a:t>
            </a:r>
            <a:r>
              <a:rPr lang="sr-Latn-ME" b="1" dirty="0">
                <a:solidFill>
                  <a:srgbClr val="FF5050"/>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bestjelesnog karaktera</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tj. ne odnosi se na transport/prenos tjelesnih stvari, što je primarni kriterijum razlikovanja. </a:t>
            </a:r>
          </a:p>
          <a:p>
            <a:pPr algn="just">
              <a:lnSpc>
                <a:spcPct val="100000"/>
              </a:lnSpc>
            </a:pP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Razgraničenje je sporno kod </a:t>
            </a:r>
            <a:r>
              <a:rPr lang="sr-Latn-ME" b="1" dirty="0">
                <a:solidFill>
                  <a:srgbClr val="FF5050"/>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povezanih djelatnosti</a:t>
            </a: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(sa istovremenim prometom obije vrste stvari). </a:t>
            </a:r>
          </a:p>
          <a:p>
            <a:pPr algn="just">
              <a:lnSpc>
                <a:spcPct val="100000"/>
              </a:lnSpc>
            </a:pP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U slučaju </a:t>
            </a:r>
            <a:r>
              <a:rPr lang="sr-Latn-ME" b="1" i="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Schaik</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C-55/93,  Sud pravde je odlučio da </a:t>
            </a: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kod odvojivih (povezanih) djelatnosti </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prenos podataka bez korišćenja tjelesnih nosača, poput TV serija i filmova (e</a:t>
            </a:r>
            <a:r>
              <a:rPr lang="en-GB"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g. Netflix), predstavlja domen slobode pružanja usluga, dok promet materijala – nosača podataka (e.g. CD) predstavlja promet robe. </a:t>
            </a:r>
          </a:p>
          <a:p>
            <a:pPr algn="just">
              <a:lnSpc>
                <a:spcPct val="100000"/>
              </a:lnSpc>
            </a:pP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Kod </a:t>
            </a: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neodvojivih (povezanih) djelatnosti</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treba utvrditi karakterističnu radnju koja čini težište djelatnosti, a kada to nije moguć</a:t>
            </a:r>
            <a:r>
              <a:rPr lang="en-GB"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e</a:t>
            </a:r>
            <a:r>
              <a:rPr lang="sr-Latn-ME" b="1" dirty="0">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primijeniti pravila o konkurenciji sloboda na unutrašnjem tržištu (čl. 57. UFEU – „rezidualna priroda“ slobode pružanja usluga). </a:t>
            </a: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513" y="150132"/>
            <a:ext cx="1961361" cy="792088"/>
          </a:xfrm>
          <a:prstGeom prst="rect">
            <a:avLst/>
          </a:prstGeom>
        </p:spPr>
      </p:pic>
    </p:spTree>
    <p:extLst>
      <p:ext uri="{BB962C8B-B14F-4D97-AF65-F5344CB8AC3E}">
        <p14:creationId xmlns:p14="http://schemas.microsoft.com/office/powerpoint/2010/main" val="34060603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200" dirty="0">
                <a:latin typeface="Lucida Fax" panose="02060602050505020204" pitchFamily="18" charset="0"/>
              </a:rPr>
              <a:t>Sloboda Pružanja usluga</a:t>
            </a:r>
            <a:br>
              <a:rPr lang="sr-Latn-ME" sz="3200" dirty="0">
                <a:latin typeface="Lucida Fax" panose="02060602050505020204" pitchFamily="18" charset="0"/>
              </a:rPr>
            </a:br>
            <a:r>
              <a:rPr lang="sr-Latn-ME" sz="2300" dirty="0">
                <a:latin typeface="Lucida Fax" panose="02060602050505020204" pitchFamily="18" charset="0"/>
              </a:rPr>
              <a:t>- </a:t>
            </a:r>
            <a:r>
              <a:rPr lang="sr-Latn-ME" sz="2500" dirty="0">
                <a:latin typeface="Lucida Fax" panose="02060602050505020204" pitchFamily="18" charset="0"/>
              </a:rPr>
              <a:t>Izuzetak u vezi sa vršenjem javnih ovlašćenja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96688" y="1916832"/>
            <a:ext cx="12169352" cy="4941168"/>
          </a:xfrm>
        </p:spPr>
        <p:txBody>
          <a:bodyPr>
            <a:noAutofit/>
          </a:bodyPr>
          <a:lstStyle/>
          <a:p>
            <a:pPr algn="just">
              <a:lnSpc>
                <a:spcPct val="100000"/>
              </a:lnSpc>
            </a:pPr>
            <a:r>
              <a:rPr lang="sr-Latn-ME" sz="1900" b="1" dirty="0">
                <a:latin typeface="Lucida Fax" panose="02060602050505020204" pitchFamily="18" charset="0"/>
              </a:rPr>
              <a:t>Osnovom člana 51. UFEU, čiju primjenu čl. 62. proširuje i na slobodu pružanja usluga, iz domena primjene slobode pružanja usluga izuzete su </a:t>
            </a:r>
            <a:r>
              <a:rPr lang="sr-Latn-ME" sz="1900" b="1" dirty="0">
                <a:solidFill>
                  <a:srgbClr val="FF5050"/>
                </a:solidFill>
                <a:latin typeface="Lucida Fax" panose="02060602050505020204" pitchFamily="18" charset="0"/>
              </a:rPr>
              <a:t>djelatnosti koje stalno ili povremeno povezane sa vršenjem javnih ovlašćenja</a:t>
            </a:r>
            <a:r>
              <a:rPr lang="sr-Latn-ME" sz="1900" b="1" dirty="0">
                <a:latin typeface="Lucida Fax" panose="02060602050505020204" pitchFamily="18" charset="0"/>
              </a:rPr>
              <a:t>. </a:t>
            </a:r>
          </a:p>
          <a:p>
            <a:pPr algn="just">
              <a:lnSpc>
                <a:spcPct val="100000"/>
              </a:lnSpc>
            </a:pPr>
            <a:r>
              <a:rPr lang="sr-Latn-ME" sz="1900" b="1" u="sng" dirty="0">
                <a:latin typeface="Lucida Fax" panose="02060602050505020204" pitchFamily="18" charset="0"/>
              </a:rPr>
              <a:t>Izuzetak se tumači restriktivno </a:t>
            </a:r>
            <a:r>
              <a:rPr lang="sr-Latn-ME" sz="1900" b="1" dirty="0">
                <a:latin typeface="Lucida Fax" panose="02060602050505020204" pitchFamily="18" charset="0"/>
              </a:rPr>
              <a:t>(kao uglavnom i svi koji se odnose na zabrane koje se uvode odredbama UFEU o osnovnim slobodama). </a:t>
            </a:r>
          </a:p>
          <a:p>
            <a:pPr algn="just">
              <a:lnSpc>
                <a:spcPct val="100000"/>
              </a:lnSpc>
            </a:pPr>
            <a:r>
              <a:rPr lang="sr-Latn-ME" sz="1900" b="1" dirty="0">
                <a:latin typeface="Lucida Fax" panose="02060602050505020204" pitchFamily="18" charset="0"/>
              </a:rPr>
              <a:t>Iz istih razloga kao kod slobode poslovnog nastanjivanja, praksa Suda pravde nije toliko ekstenzivna na planu razrade ovog, kao što je u pogledu sličnog</a:t>
            </a:r>
            <a:r>
              <a:rPr lang="sr-Latn-ME" sz="1900" b="1" dirty="0">
                <a:effectLst/>
                <a:latin typeface="Lucida Fax" panose="02060602050505020204" pitchFamily="18" charset="0"/>
              </a:rPr>
              <a:t> izuzetka kod slobode kretanja radnika. Razlog – </a:t>
            </a:r>
            <a:r>
              <a:rPr lang="sr-Latn-ME" sz="1900" b="1" u="sng" dirty="0">
                <a:effectLst/>
                <a:latin typeface="Lucida Fax" panose="02060602050505020204" pitchFamily="18" charset="0"/>
              </a:rPr>
              <a:t>mali je broj djelatnosti koje se mogu istovremeno podvesti i pod samostalne i pod one u kojima se vrše javna ovlašćenja </a:t>
            </a:r>
            <a:r>
              <a:rPr lang="sr-Latn-ME" sz="1900" b="1" dirty="0">
                <a:effectLst/>
                <a:latin typeface="Lucida Fax" panose="02060602050505020204" pitchFamily="18" charset="0"/>
              </a:rPr>
              <a:t>(</a:t>
            </a:r>
            <a:r>
              <a:rPr lang="sr-Latn-ME" sz="1900" dirty="0">
                <a:effectLst/>
                <a:latin typeface="Lucida Fax" panose="02060602050505020204" pitchFamily="18" charset="0"/>
              </a:rPr>
              <a:t>to svakako nijesu radne pozicije u sudstvu, tužilaštvu, vojsci, policiiji i sl., gdje je izražena subordinacija</a:t>
            </a:r>
            <a:r>
              <a:rPr lang="sr-Latn-ME" sz="1900" b="1" dirty="0">
                <a:effectLst/>
                <a:latin typeface="Lucida Fax" panose="02060602050505020204" pitchFamily="18" charset="0"/>
              </a:rPr>
              <a:t>).</a:t>
            </a:r>
          </a:p>
          <a:p>
            <a:pPr algn="just">
              <a:lnSpc>
                <a:spcPct val="100000"/>
              </a:lnSpc>
            </a:pPr>
            <a:r>
              <a:rPr lang="sr-Latn-ME" sz="1900" dirty="0">
                <a:effectLst/>
                <a:latin typeface="Lucida Fax" panose="02060602050505020204" pitchFamily="18" charset="0"/>
              </a:rPr>
              <a:t>Ipak u slučaju </a:t>
            </a:r>
            <a:r>
              <a:rPr lang="sr-Latn-ME" sz="1900" i="1" dirty="0">
                <a:effectLst/>
                <a:latin typeface="Lucida Fax" panose="02060602050505020204" pitchFamily="18" charset="0"/>
              </a:rPr>
              <a:t>Schaik</a:t>
            </a:r>
            <a:r>
              <a:rPr lang="sr-Latn-ME" sz="1900" dirty="0">
                <a:effectLst/>
                <a:latin typeface="Lucida Fax" panose="02060602050505020204" pitchFamily="18" charset="0"/>
              </a:rPr>
              <a:t> C-55/93, u kojem je Sud pravde stao na stanovište da propis kojim se samo auto-mehaničarskim radnjama nastanjenim u Holandiji dozvoljava vršenje </a:t>
            </a:r>
            <a:r>
              <a:rPr lang="sr-Latn-ME" sz="1900" dirty="0">
                <a:solidFill>
                  <a:srgbClr val="FF5050"/>
                </a:solidFill>
                <a:effectLst/>
                <a:latin typeface="Lucida Fax" panose="02060602050505020204" pitchFamily="18" charset="0"/>
              </a:rPr>
              <a:t>usluge tehničkog pregleda</a:t>
            </a:r>
            <a:r>
              <a:rPr lang="sr-Latn-ME" sz="1900" dirty="0">
                <a:effectLst/>
                <a:latin typeface="Lucida Fax" panose="02060602050505020204" pitchFamily="18" charset="0"/>
              </a:rPr>
              <a:t> vozila (tj. priznaju se samo njihove potvrde o ispravnosti) </a:t>
            </a:r>
            <a:r>
              <a:rPr lang="sr-Latn-ME" sz="1900" b="1" dirty="0">
                <a:effectLst/>
                <a:latin typeface="Lucida Fax" panose="02060602050505020204" pitchFamily="18" charset="0"/>
              </a:rPr>
              <a:t>ne predstavlja povredu slobode pružanja usluga</a:t>
            </a:r>
            <a:r>
              <a:rPr lang="sr-Latn-ME" sz="1900" dirty="0">
                <a:effectLst/>
                <a:latin typeface="Lucida Fax" panose="02060602050505020204" pitchFamily="18" charset="0"/>
              </a:rPr>
              <a:t>, već potpada pod izuzetak vršenja javnih ovlašćenja koja vrše licencirane auto-mehaničarske radnje. </a:t>
            </a:r>
            <a:r>
              <a:rPr lang="sr-Latn-ME" sz="1900" dirty="0">
                <a:solidFill>
                  <a:srgbClr val="FFFF99"/>
                </a:solidFill>
                <a:effectLst/>
                <a:latin typeface="Lucida Fax" panose="02060602050505020204" pitchFamily="18" charset="0"/>
              </a:rPr>
              <a:t>U suprotnom, bila bi to direktna diskriminacija</a:t>
            </a:r>
            <a:r>
              <a:rPr lang="sr-Latn-ME" sz="1900" dirty="0">
                <a:solidFill>
                  <a:srgbClr val="FF5050"/>
                </a:solidFill>
                <a:effectLst/>
                <a:latin typeface="Lucida Fax" panose="02060602050505020204" pitchFamily="18" charset="0"/>
              </a:rPr>
              <a:t>.</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16632"/>
            <a:ext cx="1961361" cy="792088"/>
          </a:xfrm>
          <a:prstGeom prst="rect">
            <a:avLst/>
          </a:prstGeom>
        </p:spPr>
      </p:pic>
    </p:spTree>
    <p:extLst>
      <p:ext uri="{BB962C8B-B14F-4D97-AF65-F5344CB8AC3E}">
        <p14:creationId xmlns:p14="http://schemas.microsoft.com/office/powerpoint/2010/main" val="3575214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600" dirty="0">
                <a:latin typeface="Lucida Fax" panose="02060602050505020204" pitchFamily="18" charset="0"/>
              </a:rPr>
              <a:t>Sloboda Pružanja usluga</a:t>
            </a:r>
            <a:r>
              <a:rPr lang="sr-Latn-ME" sz="3200" dirty="0">
                <a:latin typeface="Lucida Fax" panose="02060602050505020204" pitchFamily="18" charset="0"/>
              </a:rPr>
              <a:t/>
            </a:r>
            <a:br>
              <a:rPr lang="sr-Latn-ME" sz="3200" dirty="0">
                <a:latin typeface="Lucida Fax" panose="02060602050505020204" pitchFamily="18" charset="0"/>
              </a:rPr>
            </a:br>
            <a:r>
              <a:rPr lang="sr-Latn-ME" sz="2600" dirty="0">
                <a:latin typeface="Lucida Fax" panose="02060602050505020204" pitchFamily="18" charset="0"/>
              </a:rPr>
              <a:t>- Zabrana diskrimnacije (diskrimnatornih ograničenja) - </a:t>
            </a:r>
            <a:endParaRPr lang="en-US" sz="26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Praksa suda pravde se veže za brojne slučajeve diskriminatornih ograničenja koja nameće država prijema (usluge): </a:t>
            </a:r>
          </a:p>
          <a:p>
            <a:pPr marL="457200" indent="-457200" algn="just">
              <a:lnSpc>
                <a:spcPct val="100000"/>
              </a:lnSpc>
              <a:buFont typeface="+mj-lt"/>
              <a:buAutoNum type="arabicPeriod"/>
            </a:pPr>
            <a:r>
              <a:rPr lang="sr-Latn-ME" b="1" u="sng" dirty="0">
                <a:effectLst>
                  <a:outerShdw blurRad="38100" dist="38100" dir="2700000" algn="tl">
                    <a:srgbClr val="000000">
                      <a:alpha val="43137"/>
                    </a:srgbClr>
                  </a:outerShdw>
                </a:effectLst>
                <a:latin typeface="Lucida Fax" panose="02060602050505020204" pitchFamily="18" charset="0"/>
              </a:rPr>
              <a:t>Aktivne slobode pružanja usluga </a:t>
            </a:r>
            <a:r>
              <a:rPr lang="sr-Latn-ME" b="1" dirty="0">
                <a:effectLst>
                  <a:outerShdw blurRad="38100" dist="38100" dir="2700000" algn="tl">
                    <a:srgbClr val="000000">
                      <a:alpha val="43137"/>
                    </a:srgbClr>
                  </a:outerShdw>
                </a:effectLst>
                <a:latin typeface="Lucida Fax" panose="02060602050505020204" pitchFamily="18" charset="0"/>
              </a:rPr>
              <a:t>(</a:t>
            </a:r>
            <a:r>
              <a:rPr lang="sr-Latn-ME" i="1" dirty="0">
                <a:effectLst>
                  <a:outerShdw blurRad="38100" dist="38100" dir="2700000" algn="tl">
                    <a:srgbClr val="000000">
                      <a:alpha val="43137"/>
                    </a:srgbClr>
                  </a:outerShdw>
                </a:effectLst>
                <a:latin typeface="Lucida Fax" panose="02060602050505020204" pitchFamily="18" charset="0"/>
              </a:rPr>
              <a:t>e.g. </a:t>
            </a:r>
            <a:r>
              <a:rPr lang="sr-Latn-ME" dirty="0">
                <a:effectLst>
                  <a:outerShdw blurRad="38100" dist="38100" dir="2700000" algn="tl">
                    <a:srgbClr val="000000">
                      <a:alpha val="43137"/>
                    </a:srgbClr>
                  </a:outerShdw>
                </a:effectLst>
                <a:latin typeface="Lucida Fax" panose="02060602050505020204" pitchFamily="18" charset="0"/>
              </a:rPr>
              <a:t>uslov državljanstva za turističke vodiče, Komisija v. Španija C-375/92</a:t>
            </a:r>
            <a:r>
              <a:rPr lang="sr-Latn-ME" b="1" dirty="0">
                <a:effectLst>
                  <a:outerShdw blurRad="38100" dist="38100" dir="2700000" algn="tl">
                    <a:srgbClr val="000000">
                      <a:alpha val="43137"/>
                    </a:srgbClr>
                  </a:outerShdw>
                </a:effectLst>
                <a:latin typeface="Lucida Fax" panose="02060602050505020204" pitchFamily="18" charset="0"/>
              </a:rPr>
              <a:t>), </a:t>
            </a:r>
          </a:p>
          <a:p>
            <a:pPr marL="457200" indent="-457200" algn="just">
              <a:lnSpc>
                <a:spcPct val="100000"/>
              </a:lnSpc>
              <a:buFont typeface="+mj-lt"/>
              <a:buAutoNum type="arabicPeriod"/>
            </a:pPr>
            <a:r>
              <a:rPr lang="sr-Latn-ME" b="1" u="sng" dirty="0">
                <a:effectLst>
                  <a:outerShdw blurRad="38100" dist="38100" dir="2700000" algn="tl">
                    <a:srgbClr val="000000">
                      <a:alpha val="43137"/>
                    </a:srgbClr>
                  </a:outerShdw>
                </a:effectLst>
                <a:latin typeface="Lucida Fax" panose="02060602050505020204" pitchFamily="18" charset="0"/>
              </a:rPr>
              <a:t>Pasivne slobode pružanja usluga </a:t>
            </a:r>
            <a:r>
              <a:rPr lang="sr-Latn-ME" dirty="0">
                <a:effectLst>
                  <a:outerShdw blurRad="38100" dist="38100" dir="2700000" algn="tl">
                    <a:srgbClr val="000000">
                      <a:alpha val="43137"/>
                    </a:srgbClr>
                  </a:outerShdw>
                </a:effectLst>
                <a:latin typeface="Lucida Fax" panose="02060602050505020204" pitchFamily="18" charset="0"/>
              </a:rPr>
              <a:t>(</a:t>
            </a:r>
            <a:r>
              <a:rPr lang="sr-Latn-ME" i="1" dirty="0">
                <a:effectLst>
                  <a:outerShdw blurRad="38100" dist="38100" dir="2700000" algn="tl">
                    <a:srgbClr val="000000">
                      <a:alpha val="43137"/>
                    </a:srgbClr>
                  </a:outerShdw>
                </a:effectLst>
                <a:latin typeface="Lucida Fax" panose="02060602050505020204" pitchFamily="18" charset="0"/>
              </a:rPr>
              <a:t>e.g. </a:t>
            </a:r>
            <a:r>
              <a:rPr lang="sr-Latn-ME" dirty="0">
                <a:effectLst>
                  <a:outerShdw blurRad="38100" dist="38100" dir="2700000" algn="tl">
                    <a:srgbClr val="000000">
                      <a:alpha val="43137"/>
                    </a:srgbClr>
                  </a:outerShdw>
                </a:effectLst>
                <a:latin typeface="Lucida Fax" panose="02060602050505020204" pitchFamily="18" charset="0"/>
              </a:rPr>
              <a:t>sniženje cijene ulaska u muzej za lica sa prebivalištem u Veneciji (određene dobi), Komisija v. Italija C- 388/01) i</a:t>
            </a:r>
          </a:p>
          <a:p>
            <a:pPr marL="457200" indent="-457200" algn="just">
              <a:lnSpc>
                <a:spcPct val="100000"/>
              </a:lnSpc>
              <a:buFont typeface="+mj-lt"/>
              <a:buAutoNum type="arabicPeriod"/>
            </a:pPr>
            <a:r>
              <a:rPr lang="sr-Latn-ME" b="1" u="sng" dirty="0">
                <a:effectLst>
                  <a:outerShdw blurRad="38100" dist="38100" dir="2700000" algn="tl">
                    <a:srgbClr val="000000">
                      <a:alpha val="43137"/>
                    </a:srgbClr>
                  </a:outerShdw>
                </a:effectLst>
                <a:latin typeface="Lucida Fax" panose="02060602050505020204" pitchFamily="18" charset="0"/>
              </a:rPr>
              <a:t>Slučajeve pružanja usluga na distancu </a:t>
            </a:r>
            <a:r>
              <a:rPr lang="sr-Latn-ME" b="1" dirty="0">
                <a:effectLst>
                  <a:outerShdw blurRad="38100" dist="38100" dir="2700000" algn="tl">
                    <a:srgbClr val="000000">
                      <a:alpha val="43137"/>
                    </a:srgbClr>
                  </a:outerShdw>
                </a:effectLst>
                <a:latin typeface="Lucida Fax" panose="02060602050505020204" pitchFamily="18" charset="0"/>
              </a:rPr>
              <a:t>(</a:t>
            </a:r>
            <a:r>
              <a:rPr lang="sr-Latn-ME" i="1" dirty="0">
                <a:effectLst>
                  <a:outerShdw blurRad="38100" dist="38100" dir="2700000" algn="tl">
                    <a:srgbClr val="000000">
                      <a:alpha val="43137"/>
                    </a:srgbClr>
                  </a:outerShdw>
                </a:effectLst>
                <a:latin typeface="Lucida Fax" panose="02060602050505020204" pitchFamily="18" charset="0"/>
              </a:rPr>
              <a:t>e.g.</a:t>
            </a:r>
            <a:r>
              <a:rPr lang="sr-Latn-ME" dirty="0">
                <a:effectLst>
                  <a:outerShdw blurRad="38100" dist="38100" dir="2700000" algn="tl">
                    <a:srgbClr val="000000">
                      <a:alpha val="43137"/>
                    </a:srgbClr>
                  </a:outerShdw>
                </a:effectLst>
                <a:latin typeface="Lucida Fax" panose="02060602050505020204" pitchFamily="18" charset="0"/>
              </a:rPr>
              <a:t> zabrana TV emiterima koji nemaju poslovni nastan u Holandiji da emituju reklame koje se posebno obraćaju Holanđanima, Bond C-325/85</a:t>
            </a:r>
            <a:r>
              <a:rPr lang="sr-Latn-ME" b="1" dirty="0">
                <a:effectLst>
                  <a:outerShdw blurRad="38100" dist="38100" dir="2700000" algn="tl">
                    <a:srgbClr val="000000">
                      <a:alpha val="43137"/>
                    </a:srgbClr>
                  </a:outerShdw>
                </a:effectLst>
                <a:latin typeface="Lucida Fax" panose="02060602050505020204" pitchFamily="18" charset="0"/>
              </a:rPr>
              <a:t>)</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Kao i kod svih ostalih sloboda unutrašnjeg tržišta,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eventualna ograničenja koja potiču od države porijekla mogu biti samo ona </a:t>
            </a:r>
            <a:r>
              <a:rPr lang="sr-Latn-ME" b="1" u="sng" dirty="0">
                <a:solidFill>
                  <a:srgbClr val="FFFF99"/>
                </a:solidFill>
                <a:effectLst>
                  <a:outerShdw blurRad="38100" dist="38100" dir="2700000" algn="tl">
                    <a:srgbClr val="000000">
                      <a:alpha val="43137"/>
                    </a:srgbClr>
                  </a:outerShdw>
                </a:effectLst>
                <a:latin typeface="Lucida Fax" panose="02060602050505020204" pitchFamily="18" charset="0"/>
              </a:rPr>
              <a:t>nediskriminatornog karaktera</a:t>
            </a:r>
            <a:r>
              <a:rPr lang="sr-Latn-ME" b="1" dirty="0">
                <a:effectLst>
                  <a:outerShdw blurRad="38100" dist="38100" dir="2700000" algn="tl">
                    <a:srgbClr val="000000">
                      <a:alpha val="43137"/>
                    </a:srgbClr>
                  </a:outerShdw>
                </a:effectLst>
                <a:latin typeface="Lucida Fax" panose="02060602050505020204" pitchFamily="18" charset="0"/>
              </a:rPr>
              <a:t>, jer se njima ograničavaju u uživanju ovih sloboda sopstveni državljani.</a:t>
            </a:r>
          </a:p>
          <a:p>
            <a:pPr marL="457200" indent="-457200" algn="just">
              <a:lnSpc>
                <a:spcPct val="100000"/>
              </a:lnSpc>
              <a:buFont typeface="+mj-lt"/>
              <a:buAutoNum type="arabicPeriod"/>
            </a:pPr>
            <a:endParaRPr lang="sr-Latn-ME" b="1" dirty="0">
              <a:effectLst>
                <a:outerShdw blurRad="38100" dist="38100" dir="2700000" algn="tl">
                  <a:srgbClr val="000000">
                    <a:alpha val="43137"/>
                  </a:srgbClr>
                </a:outerShdw>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9971"/>
            <a:ext cx="1961361" cy="792088"/>
          </a:xfrm>
          <a:prstGeom prst="rect">
            <a:avLst/>
          </a:prstGeom>
        </p:spPr>
      </p:pic>
    </p:spTree>
    <p:extLst>
      <p:ext uri="{BB962C8B-B14F-4D97-AF65-F5344CB8AC3E}">
        <p14:creationId xmlns:p14="http://schemas.microsoft.com/office/powerpoint/2010/main" val="40442133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600" dirty="0">
                <a:latin typeface="Lucida Fax" panose="02060602050505020204" pitchFamily="18" charset="0"/>
              </a:rPr>
              <a:t>Sloboda Pružanja usluga</a:t>
            </a:r>
            <a:r>
              <a:rPr lang="sr-Latn-ME" sz="3200" dirty="0">
                <a:latin typeface="Lucida Fax" panose="02060602050505020204" pitchFamily="18" charset="0"/>
              </a:rPr>
              <a:t/>
            </a:r>
            <a:br>
              <a:rPr lang="sr-Latn-ME" sz="3200" dirty="0">
                <a:latin typeface="Lucida Fax" panose="02060602050505020204" pitchFamily="18" charset="0"/>
              </a:rPr>
            </a:br>
            <a:r>
              <a:rPr lang="sr-Latn-ME" sz="2600" dirty="0">
                <a:latin typeface="Lucida Fax" panose="02060602050505020204" pitchFamily="18" charset="0"/>
              </a:rPr>
              <a:t>- Zabrana (ostalih) ograničenja - </a:t>
            </a:r>
            <a:endParaRPr lang="en-US" sz="26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en-US" dirty="0" err="1">
                <a:solidFill>
                  <a:srgbClr val="FF5050"/>
                </a:solidFill>
                <a:effectLst>
                  <a:outerShdw blurRad="38100" dist="38100" dir="2700000" algn="tl">
                    <a:srgbClr val="000000">
                      <a:alpha val="43137"/>
                    </a:srgbClr>
                  </a:outerShdw>
                </a:effectLst>
                <a:latin typeface="Lucida Fax" panose="02060602050505020204" pitchFamily="18" charset="0"/>
              </a:rPr>
              <a:t>Säger</a:t>
            </a:r>
            <a:r>
              <a:rPr lang="en-US" dirty="0">
                <a:solidFill>
                  <a:srgbClr val="FF5050"/>
                </a:solidFill>
                <a:effectLst>
                  <a:outerShdw blurRad="38100" dist="38100" dir="2700000" algn="tl">
                    <a:srgbClr val="000000">
                      <a:alpha val="43137"/>
                    </a:srgbClr>
                  </a:outerShdw>
                </a:effectLst>
                <a:latin typeface="Lucida Fax" panose="02060602050505020204" pitchFamily="18" charset="0"/>
              </a:rPr>
              <a:t> </a:t>
            </a:r>
            <a:r>
              <a:rPr lang="sr-Latn-ME" dirty="0">
                <a:solidFill>
                  <a:srgbClr val="FF5050"/>
                </a:solidFill>
                <a:effectLst>
                  <a:outerShdw blurRad="38100" dist="38100" dir="2700000" algn="tl">
                    <a:srgbClr val="000000">
                      <a:alpha val="43137"/>
                    </a:srgbClr>
                  </a:outerShdw>
                </a:effectLst>
                <a:latin typeface="Lucida Fax" panose="02060602050505020204" pitchFamily="18" charset="0"/>
              </a:rPr>
              <a:t>formula</a:t>
            </a:r>
            <a:r>
              <a:rPr lang="sr-Latn-ME" dirty="0">
                <a:effectLst>
                  <a:outerShdw blurRad="38100" dist="38100" dir="2700000" algn="tl">
                    <a:srgbClr val="000000">
                      <a:alpha val="43137"/>
                    </a:srgbClr>
                  </a:outerShdw>
                </a:effectLst>
              </a:rPr>
              <a:t>: </a:t>
            </a:r>
            <a:r>
              <a:rPr lang="sr-Latn-ME" b="1" dirty="0">
                <a:effectLst>
                  <a:outerShdw blurRad="38100" dist="38100" dir="2700000" algn="tl">
                    <a:srgbClr val="000000">
                      <a:alpha val="43137"/>
                    </a:srgbClr>
                  </a:outerShdw>
                </a:effectLst>
                <a:latin typeface="Lucida Fax" panose="02060602050505020204" pitchFamily="18" charset="0"/>
              </a:rPr>
              <a:t>Sloboda pružanja usluga podrazumijeva zabranu svih jednako primjenjivih (</a:t>
            </a:r>
            <a:r>
              <a:rPr lang="sr-Latn-ME" dirty="0">
                <a:effectLst>
                  <a:outerShdw blurRad="38100" dist="38100" dir="2700000" algn="tl">
                    <a:srgbClr val="000000">
                      <a:alpha val="43137"/>
                    </a:srgbClr>
                  </a:outerShdw>
                </a:effectLst>
                <a:latin typeface="Lucida Fax" panose="02060602050505020204" pitchFamily="18" charset="0"/>
              </a:rPr>
              <a:t>i.e. nediskriminatornih</a:t>
            </a:r>
            <a:r>
              <a:rPr lang="sr-Latn-ME" b="1" dirty="0">
                <a:effectLst>
                  <a:outerShdw blurRad="38100" dist="38100" dir="2700000" algn="tl">
                    <a:srgbClr val="000000">
                      <a:alpha val="43137"/>
                    </a:srgbClr>
                  </a:outerShdw>
                </a:effectLst>
                <a:latin typeface="Lucida Fax" panose="02060602050505020204" pitchFamily="18" charset="0"/>
              </a:rPr>
              <a:t>)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mjera koje djelatnost pružaoca usluga mogu spriječiti ili otežati</a:t>
            </a:r>
            <a:r>
              <a:rPr lang="sr-Latn-ME" b="1" dirty="0">
                <a:effectLst>
                  <a:outerShdw blurRad="38100" dist="38100" dir="2700000" algn="tl">
                    <a:srgbClr val="000000">
                      <a:alpha val="43137"/>
                    </a:srgbClr>
                  </a:outerShdw>
                </a:effectLst>
                <a:latin typeface="Lucida Fax" panose="02060602050505020204" pitchFamily="18" charset="0"/>
              </a:rPr>
              <a:t>“</a:t>
            </a:r>
            <a:r>
              <a:rPr lang="sr-Latn-ME" b="1" dirty="0">
                <a:effectLst>
                  <a:outerShdw blurRad="38100" dist="38100" dir="2700000" algn="tl">
                    <a:srgbClr val="000000">
                      <a:alpha val="43137"/>
                    </a:srgbClr>
                  </a:outerShdw>
                </a:effectLst>
              </a:rPr>
              <a:t> </a:t>
            </a:r>
            <a:r>
              <a:rPr lang="sr-Latn-ME" b="1" dirty="0">
                <a:effectLst>
                  <a:outerShdw blurRad="38100" dist="38100" dir="2700000" algn="tl">
                    <a:srgbClr val="000000">
                      <a:alpha val="43137"/>
                    </a:srgbClr>
                  </a:outerShdw>
                </a:effectLst>
                <a:latin typeface="Lucida Fax" panose="02060602050505020204" pitchFamily="18" charset="0"/>
              </a:rPr>
              <a:t>  (Säger, C-76/90). </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Osnovom primjene poznate </a:t>
            </a:r>
            <a:r>
              <a:rPr lang="sr-Latn-ME" b="1" dirty="0">
                <a:solidFill>
                  <a:srgbClr val="FF5050"/>
                </a:solidFill>
                <a:effectLst>
                  <a:outerShdw blurRad="38100" dist="38100" dir="2700000" algn="tl">
                    <a:srgbClr val="000000">
                      <a:alpha val="43137"/>
                    </a:srgbClr>
                  </a:outerShdw>
                </a:effectLst>
                <a:latin typeface="Lucida Fax" panose="02060602050505020204" pitchFamily="18" charset="0"/>
              </a:rPr>
              <a:t>Gebhard formule </a:t>
            </a:r>
            <a:r>
              <a:rPr lang="sr-Latn-ME" b="1" dirty="0">
                <a:effectLst>
                  <a:outerShdw blurRad="38100" dist="38100" dir="2700000" algn="tl">
                    <a:srgbClr val="000000">
                      <a:alpha val="43137"/>
                    </a:srgbClr>
                  </a:outerShdw>
                </a:effectLst>
                <a:latin typeface="Lucida Fax" panose="02060602050505020204" pitchFamily="18" charset="0"/>
              </a:rPr>
              <a:t>(donijete upravo povodom ograničenja slobode pružanja usluga u Gebhard C-55/94), zabranjene su mjere koje ostvarivanje osnovnih sloboda mogu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otežati ili činiti manje atraktivnim</a:t>
            </a:r>
            <a:r>
              <a:rPr lang="sr-Latn-ME" b="1" dirty="0">
                <a:effectLst>
                  <a:outerShdw blurRad="38100" dist="38100" dir="2700000" algn="tl">
                    <a:srgbClr val="000000">
                      <a:alpha val="43137"/>
                    </a:srgbClr>
                  </a:outerShdw>
                </a:effectLst>
                <a:latin typeface="Lucida Fax" panose="02060602050505020204" pitchFamily="18" charset="0"/>
              </a:rPr>
              <a:t>“ (</a:t>
            </a:r>
            <a:r>
              <a:rPr lang="sr-Latn-ME" dirty="0">
                <a:effectLst>
                  <a:outerShdw blurRad="38100" dist="38100" dir="2700000" algn="tl">
                    <a:srgbClr val="000000">
                      <a:alpha val="43137"/>
                    </a:srgbClr>
                  </a:outerShdw>
                </a:effectLst>
                <a:latin typeface="Lucida Fax" panose="02060602050505020204" pitchFamily="18" charset="0"/>
              </a:rPr>
              <a:t>uz dozvoljene izuzetke</a:t>
            </a:r>
            <a:r>
              <a:rPr lang="sr-Latn-ME" b="1" dirty="0">
                <a:effectLst>
                  <a:outerShdw blurRad="38100" dist="38100" dir="2700000" algn="tl">
                    <a:srgbClr val="000000">
                      <a:alpha val="43137"/>
                    </a:srgbClr>
                  </a:outerShdw>
                </a:effectLst>
                <a:latin typeface="Lucida Fax" panose="02060602050505020204" pitchFamily="18" charset="0"/>
              </a:rPr>
              <a:t>)</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Sublimacija dvije formule (koje su suštinski podrazumijeva primjenu „testa pristupa tržištu“) dogodila se u slučaju </a:t>
            </a:r>
            <a:r>
              <a:rPr lang="sr-Latn-ME" b="1" dirty="0">
                <a:solidFill>
                  <a:srgbClr val="FF5050"/>
                </a:solidFill>
                <a:effectLst>
                  <a:outerShdw blurRad="38100" dist="38100" dir="2700000" algn="tl">
                    <a:srgbClr val="000000">
                      <a:alpha val="43137"/>
                    </a:srgbClr>
                  </a:outerShdw>
                </a:effectLst>
                <a:latin typeface="Lucida Fax" panose="02060602050505020204" pitchFamily="18" charset="0"/>
              </a:rPr>
              <a:t>Arblede C-376/96 i 369/96</a:t>
            </a:r>
            <a:r>
              <a:rPr lang="sr-Latn-ME" b="1" dirty="0">
                <a:effectLst>
                  <a:outerShdw blurRad="38100" dist="38100" dir="2700000" algn="tl">
                    <a:srgbClr val="000000">
                      <a:alpha val="43137"/>
                    </a:srgbClr>
                  </a:outerShdw>
                </a:effectLst>
                <a:latin typeface="Lucida Fax" panose="02060602050505020204" pitchFamily="18" charset="0"/>
              </a:rPr>
              <a:t>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mjere prikladne da djelatnost pružaoca usluga spriječe, otežaju ili učine manje atraktivnim</a:t>
            </a:r>
            <a:r>
              <a:rPr lang="sr-Latn-ME" b="1" dirty="0">
                <a:effectLst>
                  <a:outerShdw blurRad="38100" dist="38100" dir="2700000" algn="tl">
                    <a:srgbClr val="000000">
                      <a:alpha val="43137"/>
                    </a:srgbClr>
                  </a:outerShdw>
                </a:effectLst>
                <a:latin typeface="Lucida Fax" panose="02060602050505020204" pitchFamily="18" charset="0"/>
              </a:rPr>
              <a:t>“). </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Zabrana nediskriminatornih ograničenja, za razliku od zabrane diskriminatornih, obuhvata i mjere države porijekla (</a:t>
            </a:r>
            <a:r>
              <a:rPr lang="sr-Latn-ME" dirty="0">
                <a:effectLst>
                  <a:outerShdw blurRad="38100" dist="38100" dir="2700000" algn="tl">
                    <a:srgbClr val="000000">
                      <a:alpha val="43137"/>
                    </a:srgbClr>
                  </a:outerShdw>
                </a:effectLst>
                <a:latin typeface="Lucida Fax" panose="02060602050505020204" pitchFamily="18" charset="0"/>
              </a:rPr>
              <a:t>e.g. holandska zabrana „cold calling“-a za nuđenje finansijskih usluga (Holanđanima), </a:t>
            </a:r>
            <a:r>
              <a:rPr lang="en-GB" dirty="0" err="1">
                <a:effectLst>
                  <a:outerShdw blurRad="38100" dist="38100" dir="2700000" algn="tl">
                    <a:srgbClr val="000000">
                      <a:alpha val="43137"/>
                    </a:srgbClr>
                  </a:outerShdw>
                </a:effectLst>
                <a:latin typeface="Lucida Fax" panose="02060602050505020204" pitchFamily="18" charset="0"/>
              </a:rPr>
              <a:t>koje</a:t>
            </a:r>
            <a:r>
              <a:rPr lang="en-GB" dirty="0">
                <a:effectLst>
                  <a:outerShdw blurRad="38100" dist="38100" dir="2700000" algn="tl">
                    <a:srgbClr val="000000">
                      <a:alpha val="43137"/>
                    </a:srgbClr>
                  </a:outerShdw>
                </a:effectLst>
                <a:latin typeface="Lucida Fax" panose="02060602050505020204" pitchFamily="18" charset="0"/>
              </a:rPr>
              <a:t> </a:t>
            </a:r>
            <a:r>
              <a:rPr lang="sr-Latn-ME" dirty="0">
                <a:effectLst>
                  <a:outerShdw blurRad="38100" dist="38100" dir="2700000" algn="tl">
                    <a:srgbClr val="000000">
                      <a:alpha val="43137"/>
                    </a:srgbClr>
                  </a:outerShdw>
                </a:effectLst>
                <a:latin typeface="Lucida Fax" panose="02060602050505020204" pitchFamily="18" charset="0"/>
              </a:rPr>
              <a:t>Sud pravde smatrao ograničavajućom, </a:t>
            </a:r>
            <a:r>
              <a:rPr lang="sr-Latn-ME" dirty="0">
                <a:solidFill>
                  <a:srgbClr val="FF5050"/>
                </a:solidFill>
                <a:effectLst>
                  <a:outerShdw blurRad="38100" dist="38100" dir="2700000" algn="tl">
                    <a:srgbClr val="000000">
                      <a:alpha val="43137"/>
                    </a:srgbClr>
                  </a:outerShdw>
                </a:effectLst>
                <a:latin typeface="Lucida Fax" panose="02060602050505020204" pitchFamily="18" charset="0"/>
              </a:rPr>
              <a:t>ali za domaće državljane - holandske primaoce usluga</a:t>
            </a:r>
            <a:r>
              <a:rPr lang="sr-Latn-ME" dirty="0">
                <a:effectLst>
                  <a:outerShdw blurRad="38100" dist="38100" dir="2700000" algn="tl">
                    <a:srgbClr val="000000">
                      <a:alpha val="43137"/>
                    </a:srgbClr>
                  </a:outerShdw>
                </a:effectLst>
                <a:latin typeface="Lucida Fax" panose="02060602050505020204" pitchFamily="18" charset="0"/>
              </a:rPr>
              <a:t>, u smislu mogućnosti </a:t>
            </a:r>
            <a:r>
              <a:rPr lang="sr-Latn-ME" b="1" dirty="0">
                <a:solidFill>
                  <a:srgbClr val="FF5050"/>
                </a:solidFill>
                <a:effectLst>
                  <a:outerShdw blurRad="38100" dist="38100" dir="2700000" algn="tl">
                    <a:srgbClr val="000000">
                      <a:alpha val="43137"/>
                    </a:srgbClr>
                  </a:outerShdw>
                </a:effectLst>
                <a:latin typeface="Lucida Fax" panose="02060602050505020204" pitchFamily="18" charset="0"/>
              </a:rPr>
              <a:t>pristupa tržištu </a:t>
            </a:r>
            <a:r>
              <a:rPr lang="sr-Latn-ME" dirty="0">
                <a:effectLst>
                  <a:outerShdw blurRad="38100" dist="38100" dir="2700000" algn="tl">
                    <a:srgbClr val="000000">
                      <a:alpha val="43137"/>
                    </a:srgbClr>
                  </a:outerShdw>
                </a:effectLst>
                <a:latin typeface="Lucida Fax" panose="02060602050505020204" pitchFamily="18" charset="0"/>
              </a:rPr>
              <a:t>drugih država članica, Alpine Investments, C-384/93</a:t>
            </a:r>
            <a:r>
              <a:rPr lang="sr-Latn-ME" b="1" dirty="0">
                <a:effectLst>
                  <a:outerShdw blurRad="38100" dist="38100" dir="2700000" algn="tl">
                    <a:srgbClr val="000000">
                      <a:alpha val="43137"/>
                    </a:srgbClr>
                  </a:outerShdw>
                </a:effectLst>
                <a:latin typeface="Lucida Fax" panose="02060602050505020204" pitchFamily="18" charset="0"/>
              </a:rPr>
              <a:t>)</a:t>
            </a:r>
          </a:p>
          <a:p>
            <a:pPr algn="just">
              <a:lnSpc>
                <a:spcPct val="100000"/>
              </a:lnSpc>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marL="0" indent="0" algn="just">
              <a:lnSpc>
                <a:spcPct val="100000"/>
              </a:lnSpc>
              <a:buNone/>
            </a:pPr>
            <a:endParaRPr lang="sr-Latn-ME" sz="1900" b="1" dirty="0">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20536" y="-124166"/>
            <a:ext cx="1289128" cy="1039634"/>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16632"/>
            <a:ext cx="1961361" cy="792088"/>
          </a:xfrm>
          <a:prstGeom prst="rect">
            <a:avLst/>
          </a:prstGeom>
        </p:spPr>
      </p:pic>
    </p:spTree>
    <p:extLst>
      <p:ext uri="{BB962C8B-B14F-4D97-AF65-F5344CB8AC3E}">
        <p14:creationId xmlns:p14="http://schemas.microsoft.com/office/powerpoint/2010/main" val="33593737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600" dirty="0">
                <a:latin typeface="Lucida Fax" panose="02060602050505020204" pitchFamily="18" charset="0"/>
              </a:rPr>
              <a:t>Sloboda Pružanja usluga</a:t>
            </a:r>
            <a:r>
              <a:rPr lang="sr-Latn-ME" sz="3200" dirty="0">
                <a:latin typeface="Lucida Fax" panose="02060602050505020204" pitchFamily="18" charset="0"/>
              </a:rPr>
              <a:t/>
            </a:r>
            <a:br>
              <a:rPr lang="sr-Latn-ME" sz="3200" dirty="0">
                <a:latin typeface="Lucida Fax" panose="02060602050505020204" pitchFamily="18" charset="0"/>
              </a:rPr>
            </a:br>
            <a:r>
              <a:rPr lang="sr-Latn-ME" sz="2600" dirty="0">
                <a:latin typeface="Lucida Fax" panose="02060602050505020204" pitchFamily="18" charset="0"/>
              </a:rPr>
              <a:t>- Dozvoljena ograničenja: razlozi opravdanja - </a:t>
            </a:r>
            <a:endParaRPr lang="en-US" sz="26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rPr>
              <a:t>PISANI RAZLOZI OPRAVDANJA</a:t>
            </a:r>
          </a:p>
          <a:p>
            <a:pPr marL="0" indent="0" algn="just">
              <a:lnSpc>
                <a:spcPct val="100000"/>
              </a:lnSpc>
              <a:buNone/>
            </a:pPr>
            <a:r>
              <a:rPr lang="sr-Latn-ME" sz="1850" b="1" dirty="0">
                <a:effectLst>
                  <a:outerShdw blurRad="38100" dist="38100" dir="2700000" algn="tl">
                    <a:srgbClr val="000000">
                      <a:alpha val="43137"/>
                    </a:srgbClr>
                  </a:outerShdw>
                </a:effectLst>
                <a:latin typeface="Lucida Fax" panose="02060602050505020204" pitchFamily="18" charset="0"/>
              </a:rPr>
              <a:t>Čl. 52. UFEU predviđa (standardne) razloge: </a:t>
            </a:r>
            <a:r>
              <a:rPr lang="sr-Latn-ME" sz="1850" b="1" dirty="0">
                <a:solidFill>
                  <a:srgbClr val="FF5050"/>
                </a:solidFill>
                <a:effectLst>
                  <a:outerShdw blurRad="38100" dist="38100" dir="2700000" algn="tl">
                    <a:srgbClr val="000000">
                      <a:alpha val="43137"/>
                    </a:srgbClr>
                  </a:outerShdw>
                </a:effectLst>
                <a:latin typeface="Lucida Fax" panose="02060602050505020204" pitchFamily="18" charset="0"/>
              </a:rPr>
              <a:t>javnog poretka, sigurnosti i zdravlja</a:t>
            </a:r>
            <a:r>
              <a:rPr lang="sr-Latn-ME" sz="1850" b="1" dirty="0">
                <a:effectLst>
                  <a:outerShdw blurRad="38100" dist="38100" dir="2700000" algn="tl">
                    <a:srgbClr val="000000">
                      <a:alpha val="43137"/>
                    </a:srgbClr>
                  </a:outerShdw>
                </a:effectLst>
                <a:latin typeface="Lucida Fax" panose="02060602050505020204" pitchFamily="18" charset="0"/>
              </a:rPr>
              <a:t> (ljudi), pa u tom smislu važe standardi koje je Sud razradio kod slobode nastanjivanja. </a:t>
            </a:r>
          </a:p>
          <a:p>
            <a:pPr marL="0" indent="0" algn="just">
              <a:lnSpc>
                <a:spcPct val="100000"/>
              </a:lnSpc>
              <a:buNone/>
            </a:pPr>
            <a:r>
              <a:rPr lang="sr-Latn-ME" sz="1850" b="1" dirty="0">
                <a:effectLst>
                  <a:outerShdw blurRad="38100" dist="38100" dir="2700000" algn="tl">
                    <a:srgbClr val="000000">
                      <a:alpha val="43137"/>
                    </a:srgbClr>
                  </a:outerShdw>
                </a:effectLst>
                <a:latin typeface="Lucida Fax" panose="02060602050505020204" pitchFamily="18" charset="0"/>
              </a:rPr>
              <a:t>Važan je, međutim, slučaj </a:t>
            </a:r>
            <a:r>
              <a:rPr lang="sr-Latn-ME" sz="1850" b="1" i="1" dirty="0">
                <a:effectLst>
                  <a:outerShdw blurRad="38100" dist="38100" dir="2700000" algn="tl">
                    <a:srgbClr val="000000">
                      <a:alpha val="43137"/>
                    </a:srgbClr>
                  </a:outerShdw>
                </a:effectLst>
                <a:latin typeface="Lucida Fax" panose="02060602050505020204" pitchFamily="18" charset="0"/>
              </a:rPr>
              <a:t>Kohll</a:t>
            </a:r>
            <a:r>
              <a:rPr lang="sr-Latn-ME" sz="1850" b="1" dirty="0">
                <a:effectLst>
                  <a:outerShdw blurRad="38100" dist="38100" dir="2700000" algn="tl">
                    <a:srgbClr val="000000">
                      <a:alpha val="43137"/>
                    </a:srgbClr>
                  </a:outerShdw>
                </a:effectLst>
                <a:latin typeface="Lucida Fax" panose="02060602050505020204" pitchFamily="18" charset="0"/>
              </a:rPr>
              <a:t> C-158/96 (zbog bliže razrade razloga javnog zdravlja u kontekstu pružanja usluga), u kojem je Sud pravde stao na stanovište da razlog javnog zdravlja daje pravo državama članicama da u oblasti zdravstvenog i kliničkog zbrinjavanja ograniče slobodu pružanja usluga, ukoliko je zadržavanje ustanove za medicinski tretman na teritoriji države članice „</a:t>
            </a: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rPr>
              <a:t>esencijalno za javno zdravlje i preživljavanje populacije</a:t>
            </a:r>
            <a:r>
              <a:rPr lang="sr-Latn-ME" sz="1850" b="1" dirty="0">
                <a:effectLst>
                  <a:outerShdw blurRad="38100" dist="38100" dir="2700000" algn="tl">
                    <a:srgbClr val="000000">
                      <a:alpha val="43137"/>
                    </a:srgbClr>
                  </a:outerShdw>
                </a:effectLst>
                <a:latin typeface="Lucida Fax" panose="02060602050505020204" pitchFamily="18" charset="0"/>
              </a:rPr>
              <a:t>“. </a:t>
            </a:r>
          </a:p>
          <a:p>
            <a:pPr marL="0" indent="0" algn="just">
              <a:lnSpc>
                <a:spcPct val="100000"/>
              </a:lnSpc>
              <a:buNone/>
            </a:pP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rPr>
              <a:t>NEPISANI RAZLOZI OPRAVDANJA</a:t>
            </a:r>
            <a:r>
              <a:rPr lang="sr-Latn-ME" sz="1850" b="1" dirty="0">
                <a:solidFill>
                  <a:srgbClr val="FF5050"/>
                </a:solidFill>
                <a:effectLst>
                  <a:outerShdw blurRad="38100" dist="38100" dir="2700000" algn="tl">
                    <a:srgbClr val="000000">
                      <a:alpha val="43137"/>
                    </a:srgbClr>
                  </a:outerShdw>
                </a:effectLst>
                <a:latin typeface="Lucida Fax" panose="02060602050505020204" pitchFamily="18" charset="0"/>
              </a:rPr>
              <a:t> (prinudni zahtjevi od opšteg interea) </a:t>
            </a:r>
          </a:p>
          <a:p>
            <a:pPr marL="0" indent="0" algn="just">
              <a:lnSpc>
                <a:spcPct val="100000"/>
              </a:lnSpc>
              <a:buNone/>
            </a:pPr>
            <a:r>
              <a:rPr lang="sr-Latn-ME" sz="1850" b="1" dirty="0">
                <a:effectLst>
                  <a:outerShdw blurRad="38100" dist="38100" dir="2700000" algn="tl">
                    <a:srgbClr val="000000">
                      <a:alpha val="43137"/>
                    </a:srgbClr>
                  </a:outerShdw>
                </a:effectLst>
                <a:latin typeface="Lucida Fax" panose="02060602050505020204" pitchFamily="18" charset="0"/>
              </a:rPr>
              <a:t>Prinudni zahtjevi od opšteg interesa (po uzoru na slučaj </a:t>
            </a:r>
            <a:r>
              <a:rPr lang="sr-Latn-ME" sz="1850" b="1" i="1" dirty="0">
                <a:effectLst>
                  <a:outerShdw blurRad="38100" dist="38100" dir="2700000" algn="tl">
                    <a:srgbClr val="000000">
                      <a:alpha val="43137"/>
                    </a:srgbClr>
                  </a:outerShdw>
                </a:effectLst>
                <a:latin typeface="Lucida Fax" panose="02060602050505020204" pitchFamily="18" charset="0"/>
              </a:rPr>
              <a:t>Cassis de Dijon</a:t>
            </a:r>
            <a:r>
              <a:rPr lang="sr-Latn-ME" sz="1850" b="1" dirty="0">
                <a:effectLst>
                  <a:outerShdw blurRad="38100" dist="38100" dir="2700000" algn="tl">
                    <a:srgbClr val="000000">
                      <a:alpha val="43137"/>
                    </a:srgbClr>
                  </a:outerShdw>
                </a:effectLst>
                <a:latin typeface="Lucida Fax" panose="02060602050505020204" pitchFamily="18" charset="0"/>
              </a:rPr>
              <a:t> </a:t>
            </a:r>
            <a:r>
              <a:rPr lang="sr-Latn-ME" sz="1850" b="1" i="1" dirty="0">
                <a:effectLst>
                  <a:outerShdw blurRad="38100" dist="38100" dir="2700000" algn="tl">
                    <a:srgbClr val="000000">
                      <a:alpha val="43137"/>
                    </a:srgbClr>
                  </a:outerShdw>
                </a:effectLst>
                <a:latin typeface="Lucida Fax" panose="02060602050505020204" pitchFamily="18" charset="0"/>
              </a:rPr>
              <a:t>et seq</a:t>
            </a:r>
            <a:r>
              <a:rPr lang="sr-Latn-ME" sz="1850" b="1" dirty="0">
                <a:effectLst>
                  <a:outerShdw blurRad="38100" dist="38100" dir="2700000" algn="tl">
                    <a:srgbClr val="000000">
                      <a:alpha val="43137"/>
                    </a:srgbClr>
                  </a:outerShdw>
                </a:effectLst>
                <a:latin typeface="Lucida Fax" panose="02060602050505020204" pitchFamily="18" charset="0"/>
              </a:rPr>
              <a:t>.) mogu predstavljati osnov opravdanja nediskriminatornih ograničenja slobode pružanja usluga. </a:t>
            </a:r>
          </a:p>
          <a:p>
            <a:pPr marL="0" indent="0" algn="just">
              <a:lnSpc>
                <a:spcPct val="100000"/>
              </a:lnSpc>
              <a:buNone/>
            </a:pPr>
            <a:r>
              <a:rPr lang="sr-Latn-ME" sz="1850" b="1" u="sng" dirty="0">
                <a:effectLst>
                  <a:outerShdw blurRad="38100" dist="38100" dir="2700000" algn="tl">
                    <a:srgbClr val="000000">
                      <a:alpha val="43137"/>
                    </a:srgbClr>
                  </a:outerShdw>
                </a:effectLst>
                <a:latin typeface="Lucida Fax" panose="02060602050505020204" pitchFamily="18" charset="0"/>
              </a:rPr>
              <a:t>U slučajevima zaštite slobode kretanja usluga</a:t>
            </a:r>
            <a:r>
              <a:rPr lang="sr-Latn-ME" sz="1850" b="1" dirty="0">
                <a:effectLst>
                  <a:outerShdw blurRad="38100" dist="38100" dir="2700000" algn="tl">
                    <a:srgbClr val="000000">
                      <a:alpha val="43137"/>
                    </a:srgbClr>
                  </a:outerShdw>
                </a:effectLst>
                <a:latin typeface="Lucida Fax" panose="02060602050505020204" pitchFamily="18" charset="0"/>
              </a:rPr>
              <a:t>, prihvaćani su kao prinudni zahtjevi od opšteg interesa: zaštita radnika i potrošača, uslovi za obavljanje zanimanja u svrhu zaštite primaoca usluga, očuvanje kulturnog i istorijskog nasljeđa, zaštita intelektualne svojine, zaštitu sistema socijalne zaštite.</a:t>
            </a:r>
          </a:p>
          <a:p>
            <a:pPr marL="0" indent="0" algn="just">
              <a:lnSpc>
                <a:spcPct val="100000"/>
              </a:lnSpc>
              <a:buNone/>
            </a:pPr>
            <a:endParaRPr lang="sr-Latn-ME" b="1" dirty="0">
              <a:effectLst>
                <a:outerShdw blurRad="38100" dist="38100" dir="2700000" algn="tl">
                  <a:srgbClr val="000000">
                    <a:alpha val="43137"/>
                  </a:srgbClr>
                </a:outerShdw>
              </a:effectLst>
              <a:latin typeface="Lucida Fax" panose="02060602050505020204" pitchFamily="18" charset="0"/>
            </a:endParaRPr>
          </a:p>
          <a:p>
            <a:pPr marL="0" indent="0" algn="just">
              <a:lnSpc>
                <a:spcPct val="100000"/>
              </a:lnSpc>
              <a:buNone/>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algn="just">
              <a:lnSpc>
                <a:spcPct val="100000"/>
              </a:lnSpc>
            </a:pPr>
            <a:endParaRPr lang="sr-Latn-ME" b="1" dirty="0">
              <a:effectLst/>
              <a:latin typeface="Lucida Fax" panose="02060602050505020204" pitchFamily="18" charset="0"/>
            </a:endParaRPr>
          </a:p>
          <a:p>
            <a:pPr marL="0" indent="0" algn="just">
              <a:lnSpc>
                <a:spcPct val="100000"/>
              </a:lnSpc>
              <a:buNone/>
            </a:pPr>
            <a:endParaRPr lang="sr-Latn-ME" sz="1900" b="1" dirty="0">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20536" y="-124166"/>
            <a:ext cx="1289128" cy="1039634"/>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23380"/>
            <a:ext cx="1961361" cy="792088"/>
          </a:xfrm>
          <a:prstGeom prst="rect">
            <a:avLst/>
          </a:prstGeom>
        </p:spPr>
      </p:pic>
    </p:spTree>
    <p:extLst>
      <p:ext uri="{BB962C8B-B14F-4D97-AF65-F5344CB8AC3E}">
        <p14:creationId xmlns:p14="http://schemas.microsoft.com/office/powerpoint/2010/main" val="11033461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2900" dirty="0">
                <a:latin typeface="Lucida Fax" panose="02060602050505020204" pitchFamily="18" charset="0"/>
              </a:rPr>
              <a:t>Konvergencija slobode poslovnog nastanjivanja i slobode pružanja usluga</a:t>
            </a:r>
            <a:r>
              <a:rPr lang="sr-Latn-ME" sz="2800" dirty="0">
                <a:latin typeface="Lucida Fax" panose="02060602050505020204" pitchFamily="18" charset="0"/>
              </a:rPr>
              <a:t>: </a:t>
            </a:r>
            <a:r>
              <a:rPr lang="sr-Latn-ME" sz="2700" dirty="0">
                <a:latin typeface="Lucida Bright" panose="02040602050505020304" pitchFamily="18" charset="0"/>
              </a:rPr>
              <a:t>Jedna Sloboda ili dvije ?</a:t>
            </a:r>
            <a:endParaRPr lang="en-US" sz="27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00" b="1" dirty="0">
                <a:effectLst/>
                <a:latin typeface="Lucida Bright" panose="02040602050505020304" pitchFamily="18" charset="0"/>
              </a:rPr>
              <a:t>Tradicionalno, pravo (sloboda) poslovnog nastanjivanja (eng. „right of establishment“) i sloboda pružanja usluga podvode se pod </a:t>
            </a:r>
            <a:r>
              <a:rPr lang="sr-Latn-ME" sz="1800" b="1" dirty="0">
                <a:solidFill>
                  <a:srgbClr val="FF5050"/>
                </a:solidFill>
                <a:effectLst/>
                <a:latin typeface="Lucida Bright" panose="02040602050505020304" pitchFamily="18" charset="0"/>
              </a:rPr>
              <a:t>slobodu pružanja usluga u širem smislu</a:t>
            </a:r>
            <a:r>
              <a:rPr lang="sr-Latn-ME" sz="1800" b="1" dirty="0">
                <a:effectLst/>
                <a:latin typeface="Lucida Bright" panose="02040602050505020304" pitchFamily="18" charset="0"/>
              </a:rPr>
              <a:t>, kao jednu o četiri tradicionalne slobode kretanja na unutrašnjem tržištu. Kao takve ih često tretiraju i institucije Evropske unije.</a:t>
            </a:r>
          </a:p>
          <a:p>
            <a:pPr algn="just">
              <a:lnSpc>
                <a:spcPct val="100000"/>
              </a:lnSpc>
            </a:pPr>
            <a:r>
              <a:rPr lang="sr-Latn-ME" sz="1900" b="1" u="sng" dirty="0">
                <a:effectLst/>
                <a:latin typeface="Lucida Bright" panose="02040602050505020304" pitchFamily="18" charset="0"/>
              </a:rPr>
              <a:t>Evropska komisija</a:t>
            </a:r>
            <a:r>
              <a:rPr lang="sr-Latn-ME" sz="1800" b="1" dirty="0">
                <a:effectLst/>
                <a:latin typeface="Lucida Bright" panose="02040602050505020304" pitchFamily="18" charset="0"/>
              </a:rPr>
              <a:t>, u pristupnim pregovorima sa državama kandidatima, prva četiri poglavlja pregovora veže za četiri slobode unutrašnje tržišta (P1. Sloboda kretanja robe; P2. Sloboda kretanja radnika, P.3. Pravo poslovnog nastanjivanja i sloboda pružanja usluga, P4. Sloboda kretanja kapitala). Dakle, </a:t>
            </a:r>
            <a:r>
              <a:rPr lang="sr-Latn-ME" sz="1800" b="1" dirty="0">
                <a:solidFill>
                  <a:srgbClr val="FF5050"/>
                </a:solidFill>
                <a:effectLst/>
                <a:latin typeface="Lucida Bright" panose="02040602050505020304" pitchFamily="18" charset="0"/>
              </a:rPr>
              <a:t>tretirajući pravo poslovnog nastanjivanja i slobodu pružanja usluga kao jedinstven koncept</a:t>
            </a:r>
            <a:r>
              <a:rPr lang="sr-Latn-ME" sz="1800" b="1" dirty="0">
                <a:effectLst/>
                <a:latin typeface="Lucida Bright" panose="02040602050505020304" pitchFamily="18" charset="0"/>
              </a:rPr>
              <a:t>. </a:t>
            </a:r>
          </a:p>
          <a:p>
            <a:pPr algn="just">
              <a:lnSpc>
                <a:spcPct val="100000"/>
              </a:lnSpc>
            </a:pPr>
            <a:r>
              <a:rPr lang="sr-Latn-ME" sz="1900" b="1" u="sng" dirty="0">
                <a:effectLst/>
                <a:latin typeface="Lucida Bright" panose="02040602050505020304" pitchFamily="18" charset="0"/>
              </a:rPr>
              <a:t>Evropski Parlament </a:t>
            </a:r>
            <a:r>
              <a:rPr lang="sr-Latn-ME" sz="1800" b="1" dirty="0">
                <a:effectLst/>
                <a:latin typeface="Lucida Bright" panose="02040602050505020304" pitchFamily="18" charset="0"/>
              </a:rPr>
              <a:t>na svojoj zvaničnoj stranici definiše pravo poslovnog nastanjivanja i slobodu pružanja usluga kao jedinstven koncept, tj. „</a:t>
            </a:r>
            <a:r>
              <a:rPr lang="sr-Latn-ME" sz="1800" b="1" dirty="0">
                <a:solidFill>
                  <a:srgbClr val="FFFF99"/>
                </a:solidFill>
                <a:effectLst/>
                <a:latin typeface="Lucida Bright" panose="02040602050505020304" pitchFamily="18" charset="0"/>
              </a:rPr>
              <a:t>pravo fizičkih i pravnih lica iz člana 54. UFEU, koja zakonito djeluju u državi članici da: </a:t>
            </a:r>
          </a:p>
          <a:p>
            <a:pPr marL="342900" indent="-342900" algn="just">
              <a:lnSpc>
                <a:spcPct val="100000"/>
              </a:lnSpc>
              <a:buFont typeface="+mj-lt"/>
              <a:buAutoNum type="arabicParenR"/>
            </a:pPr>
            <a:r>
              <a:rPr lang="sr-Latn-ME" sz="1800" b="1" dirty="0">
                <a:solidFill>
                  <a:srgbClr val="FFFF99"/>
                </a:solidFill>
                <a:effectLst/>
                <a:latin typeface="Lucida Bright" panose="02040602050505020304" pitchFamily="18" charset="0"/>
              </a:rPr>
              <a:t>obavljaju ekonomsku aktivnost na stabilan i kontinuiran način u drugoj državi članici (sloboda nstanjivanja) ili</a:t>
            </a:r>
          </a:p>
          <a:p>
            <a:pPr marL="342900" indent="-342900" algn="just">
              <a:lnSpc>
                <a:spcPct val="100000"/>
              </a:lnSpc>
              <a:buFont typeface="+mj-lt"/>
              <a:buAutoNum type="arabicParenR"/>
            </a:pPr>
            <a:r>
              <a:rPr lang="sr-Latn-ME" sz="1800" b="1" dirty="0">
                <a:solidFill>
                  <a:srgbClr val="FFFF99"/>
                </a:solidFill>
                <a:effectLst/>
                <a:latin typeface="Lucida Bright" panose="02040602050505020304" pitchFamily="18" charset="0"/>
              </a:rPr>
              <a:t>nude i pružaju usluge u drugoj državi članici na privremenoj osnovi, ostajući u državi porijekla</a:t>
            </a:r>
            <a:r>
              <a:rPr lang="sr-Latn-ME" sz="1800" b="1" dirty="0">
                <a:effectLst/>
                <a:latin typeface="Lucida Bright" panose="02040602050505020304" pitchFamily="18" charset="0"/>
              </a:rPr>
              <a:t>.“ </a:t>
            </a:r>
            <a:endParaRPr lang="sr-Latn-ME" sz="1800" b="1" dirty="0">
              <a:effectLst/>
              <a:latin typeface="Lucida Bright" panose="02040602050505020304" pitchFamily="18" charset="0"/>
              <a:sym typeface="Wingdings" panose="05000000000000000000" pitchFamily="2" charset="2"/>
            </a:endParaRPr>
          </a:p>
          <a:p>
            <a:pPr marL="457200" indent="-457200" algn="just">
              <a:lnSpc>
                <a:spcPct val="100000"/>
              </a:lnSpc>
              <a:buFont typeface="+mj-lt"/>
              <a:buAutoNum type="arabicParenR"/>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680145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2800" dirty="0">
                <a:latin typeface="Lucida Fax" panose="02060602050505020204" pitchFamily="18" charset="0"/>
              </a:rPr>
              <a:t>Konvergencija slobode poslovnog nastanjivanja i slobode pružanja usluga: Jedna Sloboda ili dvije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Na drugoj strani, UFEU posebno uređuje ove dvije slobode, pa se shodno tome nije moglo izbjeći povremeno povlačenje razlike između njih. </a:t>
            </a:r>
          </a:p>
          <a:p>
            <a:pPr algn="just">
              <a:lnSpc>
                <a:spcPct val="100000"/>
              </a:lnSpc>
            </a:pPr>
            <a:r>
              <a:rPr lang="sr-Latn-ME" sz="1900" b="1" dirty="0">
                <a:effectLst/>
                <a:latin typeface="Lucida Bright" panose="02040602050505020304" pitchFamily="18" charset="0"/>
              </a:rPr>
              <a:t>Tako je Sud pravde zauzeo stanovište da se sloboda nastanjivanja, tj. odgovarajuće odredbe UFEU primjenjuju kada pružalac usluga na </a:t>
            </a:r>
            <a:r>
              <a:rPr lang="sr-Latn-ME" sz="1900" b="1" dirty="0">
                <a:solidFill>
                  <a:srgbClr val="FF5050"/>
                </a:solidFill>
                <a:effectLst/>
                <a:latin typeface="Lucida Bright" panose="02040602050505020304" pitchFamily="18" charset="0"/>
              </a:rPr>
              <a:t>stabilan</a:t>
            </a:r>
            <a:r>
              <a:rPr lang="sr-Latn-ME" sz="1900" b="1" dirty="0">
                <a:effectLst/>
                <a:latin typeface="Lucida Bright" panose="02040602050505020304" pitchFamily="18" charset="0"/>
              </a:rPr>
              <a:t> i </a:t>
            </a:r>
            <a:r>
              <a:rPr lang="sr-Latn-ME" sz="1900" b="1" dirty="0">
                <a:solidFill>
                  <a:srgbClr val="FF5050"/>
                </a:solidFill>
                <a:effectLst/>
                <a:latin typeface="Lucida Bright" panose="02040602050505020304" pitchFamily="18" charset="0"/>
              </a:rPr>
              <a:t>kontinuiran</a:t>
            </a:r>
            <a:r>
              <a:rPr lang="sr-Latn-ME" sz="1900" b="1" dirty="0">
                <a:effectLst/>
                <a:latin typeface="Lucida Bright" panose="02040602050505020304" pitchFamily="18" charset="0"/>
              </a:rPr>
              <a:t> način obavlja ekonomsku aktivnost na teritoriji države </a:t>
            </a:r>
            <a:r>
              <a:rPr lang="sr-Latn-ME" sz="1900" b="1" dirty="0" smtClean="0">
                <a:effectLst/>
                <a:latin typeface="Lucida Bright" panose="02040602050505020304" pitchFamily="18" charset="0"/>
              </a:rPr>
              <a:t>prijema (</a:t>
            </a:r>
            <a:r>
              <a:rPr lang="sr-Latn-ME" sz="1900" b="1" dirty="0" smtClean="0">
                <a:solidFill>
                  <a:srgbClr val="FFFF99"/>
                </a:solidFill>
                <a:effectLst/>
                <a:latin typeface="Lucida Bright" panose="02040602050505020304" pitchFamily="18" charset="0"/>
              </a:rPr>
              <a:t>prekogranični element!</a:t>
            </a:r>
            <a:r>
              <a:rPr lang="sr-Latn-ME" sz="1900" b="1" dirty="0" smtClean="0">
                <a:effectLst/>
                <a:latin typeface="Lucida Bright" panose="02040602050505020304" pitchFamily="18" charset="0"/>
              </a:rPr>
              <a:t>), </a:t>
            </a:r>
            <a:r>
              <a:rPr lang="sr-Latn-ME" sz="1900" b="1" dirty="0">
                <a:solidFill>
                  <a:srgbClr val="FF5050"/>
                </a:solidFill>
                <a:effectLst/>
                <a:latin typeface="Lucida Bright" panose="02040602050505020304" pitchFamily="18" charset="0"/>
              </a:rPr>
              <a:t>u svojstu samopozaposlenog lica </a:t>
            </a:r>
            <a:r>
              <a:rPr lang="sr-Latn-ME" sz="1900" b="1" dirty="0">
                <a:effectLst/>
                <a:latin typeface="Lucida Bright" panose="02040602050505020304" pitchFamily="18" charset="0"/>
              </a:rPr>
              <a:t>(e.g. preduzetnika) ili kroz određenu poslovnu formu (e.g. osnivanje društva ćerke, osnivanje dijela stranog društva…)</a:t>
            </a:r>
          </a:p>
          <a:p>
            <a:pPr algn="just">
              <a:lnSpc>
                <a:spcPct val="100000"/>
              </a:lnSpc>
            </a:pPr>
            <a:r>
              <a:rPr lang="sr-Latn-ME" sz="1900" b="1" dirty="0">
                <a:effectLst/>
                <a:latin typeface="Lucida Bright" panose="02040602050505020304" pitchFamily="18" charset="0"/>
              </a:rPr>
              <a:t>Sloboda pružanja usluga podrazumijeva </a:t>
            </a:r>
            <a:r>
              <a:rPr lang="sr-Latn-ME" sz="1900" b="1" dirty="0">
                <a:solidFill>
                  <a:srgbClr val="FF5050"/>
                </a:solidFill>
                <a:effectLst/>
                <a:latin typeface="Lucida Bright" panose="02040602050505020304" pitchFamily="18" charset="0"/>
              </a:rPr>
              <a:t>povremeno, neredovno </a:t>
            </a:r>
            <a:r>
              <a:rPr lang="sr-Latn-ME" sz="1900" b="1" dirty="0">
                <a:effectLst/>
                <a:latin typeface="Lucida Bright" panose="02040602050505020304" pitchFamily="18" charset="0"/>
              </a:rPr>
              <a:t>(u nejednakim intervalima) </a:t>
            </a:r>
            <a:r>
              <a:rPr lang="sr-Latn-ME" sz="1900" b="1" dirty="0">
                <a:solidFill>
                  <a:srgbClr val="FF5050"/>
                </a:solidFill>
                <a:effectLst/>
                <a:latin typeface="Lucida Bright" panose="02040602050505020304" pitchFamily="18" charset="0"/>
              </a:rPr>
              <a:t>i slabije organizovano pružanje usluga licima u državi prijema</a:t>
            </a:r>
            <a:r>
              <a:rPr lang="sr-Latn-ME" sz="1900" b="1" dirty="0">
                <a:effectLst/>
                <a:latin typeface="Lucida Bright" panose="02040602050505020304" pitchFamily="18" charset="0"/>
              </a:rPr>
              <a:t>, bez stabilnog i kontinuiranog prisustva pružoaca usluga u državi prijema. Pri čemu pružalac usluga, po pravilu, zadržava boravište na teritoriji države domaćina. </a:t>
            </a:r>
          </a:p>
          <a:p>
            <a:pPr algn="just">
              <a:lnSpc>
                <a:spcPct val="100000"/>
              </a:lnSpc>
            </a:pPr>
            <a:r>
              <a:rPr lang="sr-Latn-ME" sz="1900" b="1" dirty="0">
                <a:effectLst/>
                <a:latin typeface="Lucida Bright" panose="02040602050505020304" pitchFamily="18" charset="0"/>
              </a:rPr>
              <a:t>Međutim, u pojedinim slučajevima, Sud pravde išao je i na dalje nijansiranje, podvodeći pod slobodu pružanja usluga i pojedine situacije u kojima pružalac usluge na određeno vrijeme prelazi i boravi u državu prijema, čijim državljanima pruža usluge, uspostavljajući pritom i minimalnu (neophodnu) infrastrukturu. Slučaj Gebharad (C-55/94)…</a:t>
            </a:r>
          </a:p>
          <a:p>
            <a:pPr marL="0" indent="0" algn="just">
              <a:lnSpc>
                <a:spcPct val="100000"/>
              </a:lnSpc>
              <a:buNone/>
            </a:pPr>
            <a:endParaRPr lang="sr-Latn-ME" sz="180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4856"/>
            <a:ext cx="1961361" cy="792088"/>
          </a:xfrm>
          <a:prstGeom prst="rect">
            <a:avLst/>
          </a:prstGeom>
        </p:spPr>
      </p:pic>
    </p:spTree>
    <p:extLst>
      <p:ext uri="{BB962C8B-B14F-4D97-AF65-F5344CB8AC3E}">
        <p14:creationId xmlns:p14="http://schemas.microsoft.com/office/powerpoint/2010/main" val="26749043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2800" dirty="0">
                <a:latin typeface="Lucida Fax" panose="02060602050505020204" pitchFamily="18" charset="0"/>
              </a:rPr>
              <a:t>Konvergencija slobode poslovnog nastanjivanja i slobode pružanja usluga</a:t>
            </a:r>
            <a:r>
              <a:rPr lang="sr-Latn-ME" sz="2800">
                <a:latin typeface="Lucida Fax" panose="02060602050505020204" pitchFamily="18" charset="0"/>
              </a:rPr>
              <a:t>: JEDNA ILI DVIJE SLOBODE?</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50" b="1" dirty="0">
                <a:solidFill>
                  <a:srgbClr val="FF5050"/>
                </a:solidFill>
                <a:effectLst/>
                <a:latin typeface="Lucida Bright" panose="02040602050505020304" pitchFamily="18" charset="0"/>
              </a:rPr>
              <a:t>U slučaju Gebhard </a:t>
            </a:r>
            <a:r>
              <a:rPr lang="sr-Latn-ME" sz="1850" b="1" dirty="0">
                <a:effectLst/>
                <a:latin typeface="Lucida Bright" panose="02040602050505020304" pitchFamily="18" charset="0"/>
              </a:rPr>
              <a:t>(C-55/94) Sud pravde je iznio stanovište da </a:t>
            </a:r>
            <a:r>
              <a:rPr lang="sr-Latn-ME" sz="1850" b="1" dirty="0">
                <a:solidFill>
                  <a:srgbClr val="FF5050"/>
                </a:solidFill>
                <a:effectLst/>
                <a:latin typeface="Lucida Bright" panose="02040602050505020304" pitchFamily="18" charset="0"/>
              </a:rPr>
              <a:t>privremena priroda aktivnosti</a:t>
            </a:r>
            <a:r>
              <a:rPr lang="sr-Latn-ME" sz="1850" b="1" dirty="0">
                <a:effectLst/>
                <a:latin typeface="Lucida Bright" panose="02040602050505020304" pitchFamily="18" charset="0"/>
              </a:rPr>
              <a:t>, koja ukazuje na primjenu odredaba UFEU o slobodi pružanja usluga (a ne pravu poslovnog nastanjivanja) ima biti ustanovljena ne samo na osnovu trajanja aktivnosti pružanja usluga, već i na osnovu: </a:t>
            </a:r>
            <a:r>
              <a:rPr lang="sr-Latn-ME" sz="1850" b="1" dirty="0">
                <a:solidFill>
                  <a:srgbClr val="FF5050"/>
                </a:solidFill>
                <a:effectLst/>
                <a:latin typeface="Lucida Bright" panose="02040602050505020304" pitchFamily="18" charset="0"/>
              </a:rPr>
              <a:t>1)</a:t>
            </a:r>
            <a:r>
              <a:rPr lang="sr-Latn-ME" sz="1850" b="1" dirty="0">
                <a:effectLst/>
                <a:latin typeface="Lucida Bright" panose="02040602050505020304" pitchFamily="18" charset="0"/>
              </a:rPr>
              <a:t> redovnosti, </a:t>
            </a:r>
            <a:r>
              <a:rPr lang="sr-Latn-ME" sz="1850" b="1" dirty="0">
                <a:solidFill>
                  <a:srgbClr val="FF5050"/>
                </a:solidFill>
                <a:effectLst/>
                <a:latin typeface="Lucida Bright" panose="02040602050505020304" pitchFamily="18" charset="0"/>
              </a:rPr>
              <a:t>2) </a:t>
            </a:r>
            <a:r>
              <a:rPr lang="sr-Latn-ME" sz="1850" b="1" dirty="0">
                <a:effectLst/>
                <a:latin typeface="Lucida Bright" panose="02040602050505020304" pitchFamily="18" charset="0"/>
              </a:rPr>
              <a:t>periodičnosti i </a:t>
            </a:r>
            <a:r>
              <a:rPr lang="sr-Latn-ME" sz="1850" b="1" dirty="0">
                <a:solidFill>
                  <a:srgbClr val="FF5050"/>
                </a:solidFill>
                <a:effectLst/>
                <a:latin typeface="Lucida Bright" panose="02040602050505020304" pitchFamily="18" charset="0"/>
              </a:rPr>
              <a:t>3)</a:t>
            </a:r>
            <a:r>
              <a:rPr lang="sr-Latn-ME" sz="1850" b="1" dirty="0">
                <a:effectLst/>
                <a:latin typeface="Lucida Bright" panose="02040602050505020304" pitchFamily="18" charset="0"/>
              </a:rPr>
              <a:t> kontinuiteta. </a:t>
            </a:r>
          </a:p>
          <a:p>
            <a:pPr algn="just">
              <a:lnSpc>
                <a:spcPct val="100000"/>
              </a:lnSpc>
            </a:pPr>
            <a:r>
              <a:rPr lang="sr-Latn-ME" sz="1850" b="1" dirty="0">
                <a:effectLst/>
                <a:latin typeface="Lucida Bright" panose="02040602050505020304" pitchFamily="18" charset="0"/>
              </a:rPr>
              <a:t>S tim u vezi, Sud pravde je dalje iznio stanovište da bez obzira na okolnost da se sloboda pružanja usluga primjenjuje na slučajeve povremenog, neredovnog i slabije organizovanog posla pružanja usluga, </a:t>
            </a:r>
            <a:r>
              <a:rPr lang="sr-Latn-ME" sz="1850" b="1" dirty="0">
                <a:solidFill>
                  <a:srgbClr val="FF5050"/>
                </a:solidFill>
                <a:effectLst/>
                <a:latin typeface="Lucida Bright" panose="02040602050505020304" pitchFamily="18" charset="0"/>
              </a:rPr>
              <a:t>pružalac usluga može za svoje potrebe uspostaviti neku formu poslovne infrastrukuture u državi prijema </a:t>
            </a:r>
            <a:r>
              <a:rPr lang="sr-Latn-ME" sz="1850" b="1" dirty="0">
                <a:effectLst/>
                <a:latin typeface="Lucida Bright" panose="02040602050505020304" pitchFamily="18" charset="0"/>
              </a:rPr>
              <a:t>(e.g. kancelarije, prostor za čuvanje opreme i sl.).</a:t>
            </a:r>
          </a:p>
          <a:p>
            <a:pPr algn="just">
              <a:lnSpc>
                <a:spcPct val="100000"/>
              </a:lnSpc>
            </a:pPr>
            <a:r>
              <a:rPr lang="sr-Latn-ME" sz="1850" b="1" dirty="0">
                <a:effectLst/>
                <a:latin typeface="Lucida Bright" panose="02040602050505020304" pitchFamily="18" charset="0"/>
              </a:rPr>
              <a:t>Navedeno govori o snažnoj </a:t>
            </a:r>
            <a:r>
              <a:rPr lang="sr-Latn-ME" sz="1850" b="1" dirty="0">
                <a:solidFill>
                  <a:srgbClr val="FF5050"/>
                </a:solidFill>
                <a:effectLst/>
                <a:latin typeface="Lucida Bright" panose="02040602050505020304" pitchFamily="18" charset="0"/>
              </a:rPr>
              <a:t>konvergeniciji dvije slobode</a:t>
            </a:r>
            <a:r>
              <a:rPr lang="sr-Latn-ME" sz="1850" b="1" dirty="0">
                <a:effectLst/>
                <a:latin typeface="Lucida Bright" panose="02040602050505020304" pitchFamily="18" charset="0"/>
              </a:rPr>
              <a:t>, odnosno dva prava i osnovanosti njihovog, makar sa teorijskog i edukativnog stanovišta, jedinstvenog tretmana. S tim da prilikom razgraničenja, Sud pravde, osnovom </a:t>
            </a:r>
            <a:r>
              <a:rPr lang="sr-Latn-ME" sz="1850" b="1" dirty="0">
                <a:solidFill>
                  <a:srgbClr val="FF5050"/>
                </a:solidFill>
                <a:effectLst/>
                <a:latin typeface="Lucida Bright" panose="02040602050505020304" pitchFamily="18" charset="0"/>
              </a:rPr>
              <a:t>„rezidualne prirode“ slobode pružanja usluga, </a:t>
            </a:r>
            <a:r>
              <a:rPr lang="sr-Latn-ME" sz="1850" b="1" dirty="0">
                <a:effectLst/>
                <a:latin typeface="Lucida Bright" panose="02040602050505020304" pitchFamily="18" charset="0"/>
              </a:rPr>
              <a:t>utvrđene negativnom definicijom usluga iz čl. 57. UFEU (istina, sve manje zbog sve izraženijeg značaja sektora usluga na unutrašnjem tržištu), inklinira podvođenju graničnih činjeničnih okolnosti, tj. slučajeva pod pravo poslovnog nastanjivanja. </a:t>
            </a:r>
            <a:endParaRPr lang="sr-Latn-ME" sz="1850" dirty="0">
              <a:solidFill>
                <a:schemeClr val="tx1">
                  <a:lumMod val="85000"/>
                </a:schemeClr>
              </a:solidFill>
              <a:effectLst/>
              <a:latin typeface="Lucida Bright" panose="02040602050505020304" pitchFamily="18" charset="0"/>
            </a:endParaRPr>
          </a:p>
          <a:p>
            <a:pPr algn="just">
              <a:lnSpc>
                <a:spcPct val="100000"/>
              </a:lnSpc>
            </a:pPr>
            <a:r>
              <a:rPr lang="sr-Latn-ME" sz="1850" b="1" dirty="0">
                <a:effectLst/>
                <a:latin typeface="Lucida Bright" panose="02040602050505020304" pitchFamily="18" charset="0"/>
              </a:rPr>
              <a:t>Ipak budući da ih UFEU odvojeno uređuje, tako se (formalno) pravno-teorijski i obrađuju.</a:t>
            </a:r>
          </a:p>
          <a:p>
            <a:pPr marL="0" indent="0" algn="just">
              <a:lnSpc>
                <a:spcPct val="100000"/>
              </a:lnSpc>
              <a:buNone/>
            </a:pPr>
            <a:endParaRPr lang="sr-Latn-ME" sz="185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1877033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(i primanja) usluga</a:t>
            </a:r>
            <a:br>
              <a:rPr lang="sr-Latn-ME" sz="3600" dirty="0">
                <a:latin typeface="Lucida Fax" panose="02060602050505020204" pitchFamily="18" charset="0"/>
              </a:rPr>
            </a:br>
            <a:r>
              <a:rPr lang="sr-Latn-ME" sz="2800" dirty="0">
                <a:latin typeface="Lucida Fax" panose="02060602050505020204" pitchFamily="18" charset="0"/>
              </a:rPr>
              <a:t>- pojam i mjesto u Sistemu osnovnih sloboda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solidFill>
                  <a:srgbClr val="FF5050"/>
                </a:solidFill>
                <a:effectLst/>
                <a:latin typeface="Lucida Bright" panose="02040602050505020304" pitchFamily="18" charset="0"/>
                <a:sym typeface="Wingdings" panose="05000000000000000000" pitchFamily="2" charset="2"/>
              </a:rPr>
              <a:t>Sloboda pružanja usluga </a:t>
            </a:r>
            <a:r>
              <a:rPr lang="sr-Latn-ME" sz="1900" b="1" dirty="0">
                <a:effectLst/>
                <a:latin typeface="Lucida Bright" panose="02040602050505020304" pitchFamily="18" charset="0"/>
                <a:sym typeface="Wingdings" panose="05000000000000000000" pitchFamily="2" charset="2"/>
              </a:rPr>
              <a:t>primarno je uređena Poglavljem o uslugama UFEU (čl. 56 – 62. UFEU).  S tim da je članom 62. UFEU, primjena članova 51 – 54. UFEU proširena i na Poglavlje o uslugama, što je još jedan </a:t>
            </a:r>
            <a:r>
              <a:rPr lang="sr-Latn-ME" sz="1900" b="1" u="sng" dirty="0">
                <a:effectLst/>
                <a:latin typeface="Lucida Bright" panose="02040602050505020304" pitchFamily="18" charset="0"/>
                <a:sym typeface="Wingdings" panose="05000000000000000000" pitchFamily="2" charset="2"/>
              </a:rPr>
              <a:t>pokazatelj konvergencije slobode poslovnog nastana i slobode pružanja usluga</a:t>
            </a:r>
            <a:r>
              <a:rPr lang="sr-Latn-ME" sz="1900" b="1" dirty="0">
                <a:effectLst/>
                <a:latin typeface="Lucida Bright" panose="02040602050505020304" pitchFamily="18" charset="0"/>
                <a:sym typeface="Wingdings" panose="05000000000000000000" pitchFamily="2" charset="2"/>
              </a:rPr>
              <a:t>. </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rPr>
              <a:t>Član </a:t>
            </a:r>
            <a:r>
              <a:rPr lang="sr-Latn-ME" sz="1900" b="1" u="sng" dirty="0">
                <a:effectLst>
                  <a:outerShdw blurRad="38100" dist="38100" dir="2700000" algn="tl">
                    <a:srgbClr val="000000">
                      <a:alpha val="43137"/>
                    </a:srgbClr>
                  </a:outerShdw>
                </a:effectLst>
                <a:latin typeface="Lucida Fax" panose="02060602050505020204" pitchFamily="18" charset="0"/>
              </a:rPr>
              <a:t>56. st. 1. UFEU</a:t>
            </a:r>
            <a:r>
              <a:rPr lang="sr-Latn-ME" sz="1900" b="1" dirty="0">
                <a:effectLst>
                  <a:outerShdw blurRad="38100" dist="38100" dir="2700000" algn="tl">
                    <a:srgbClr val="000000">
                      <a:alpha val="43137"/>
                    </a:srgbClr>
                  </a:outerShdw>
                </a:effectLst>
                <a:latin typeface="Lucida Fax" panose="02060602050505020204" pitchFamily="18" charset="0"/>
              </a:rPr>
              <a:t> načelno utvrđuje slobodu pružanja usluga kao opštu „</a:t>
            </a:r>
            <a:r>
              <a:rPr lang="sr-Latn-ME" sz="1900" dirty="0">
                <a:solidFill>
                  <a:srgbClr val="FFFF99"/>
                </a:solidFill>
                <a:effectLst/>
                <a:latin typeface="Lucida Fax" panose="02060602050505020204" pitchFamily="18" charset="0"/>
              </a:rPr>
              <a:t>zabranu ograniĉenja slobode pružanja usluga u Uniji u odnosu na državljane država ĉlanica </a:t>
            </a:r>
            <a:r>
              <a:rPr lang="sr-Latn-ME" sz="1900" b="1" u="sng" dirty="0">
                <a:solidFill>
                  <a:srgbClr val="FFFF99"/>
                </a:solidFill>
                <a:effectLst/>
                <a:latin typeface="Lucida Fax" panose="02060602050505020204" pitchFamily="18" charset="0"/>
              </a:rPr>
              <a:t>koji su nastanjeni</a:t>
            </a:r>
            <a:r>
              <a:rPr lang="sr-Latn-ME" sz="1900" b="1" dirty="0">
                <a:solidFill>
                  <a:srgbClr val="FFFF99"/>
                </a:solidFill>
                <a:effectLst/>
                <a:latin typeface="Lucida Fax" panose="02060602050505020204" pitchFamily="18" charset="0"/>
              </a:rPr>
              <a:t> </a:t>
            </a:r>
            <a:r>
              <a:rPr lang="sr-Latn-ME" sz="1900" dirty="0">
                <a:solidFill>
                  <a:srgbClr val="FFFF99"/>
                </a:solidFill>
                <a:effectLst/>
                <a:latin typeface="Lucida Fax" panose="02060602050505020204" pitchFamily="18" charset="0"/>
              </a:rPr>
              <a:t>u jednoj od država ĉlanica, ali ne u državi ĉlanici lica kojem su usluge namijenjene</a:t>
            </a:r>
            <a:r>
              <a:rPr lang="sr-Latn-ME" sz="1900" b="1" dirty="0">
                <a:effectLst>
                  <a:outerShdw blurRad="38100" dist="38100" dir="2700000" algn="tl">
                    <a:srgbClr val="000000">
                      <a:alpha val="43137"/>
                    </a:srgbClr>
                  </a:outerShdw>
                </a:effectLst>
                <a:latin typeface="Lucida Fax" panose="02060602050505020204" pitchFamily="18" charset="0"/>
              </a:rPr>
              <a:t>.“</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rPr>
              <a:t>Citirana definicija je široka, pa pored najčešće kategorije slučajeva,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rPr>
              <a:t>1)</a:t>
            </a:r>
            <a:r>
              <a:rPr lang="sr-Latn-ME" sz="1900" b="1" dirty="0">
                <a:effectLst>
                  <a:outerShdw blurRad="38100" dist="38100" dir="2700000" algn="tl">
                    <a:srgbClr val="000000">
                      <a:alpha val="43137"/>
                    </a:srgbClr>
                  </a:outerShdw>
                </a:effectLst>
                <a:latin typeface="Lucida Fax" panose="02060602050505020204" pitchFamily="18" charset="0"/>
              </a:rPr>
              <a:t> prelaska granice od strane davoaca usluge radi njenog pružanja, obuhvata i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rPr>
              <a:t>2)</a:t>
            </a:r>
            <a:r>
              <a:rPr lang="sr-Latn-ME" sz="1900" b="1" dirty="0">
                <a:effectLst>
                  <a:outerShdw blurRad="38100" dist="38100" dir="2700000" algn="tl">
                    <a:srgbClr val="000000">
                      <a:alpha val="43137"/>
                    </a:srgbClr>
                  </a:outerShdw>
                </a:effectLst>
                <a:latin typeface="Lucida Fax" panose="02060602050505020204" pitchFamily="18" charset="0"/>
              </a:rPr>
              <a:t> pružanje usluga na daljinu, tj. bez fizičkog prelaska granice, kao i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rPr>
              <a:t>3)</a:t>
            </a:r>
            <a:r>
              <a:rPr lang="sr-Latn-ME" sz="1900" b="1" dirty="0">
                <a:effectLst>
                  <a:outerShdw blurRad="38100" dist="38100" dir="2700000" algn="tl">
                    <a:srgbClr val="000000">
                      <a:alpha val="43137"/>
                    </a:srgbClr>
                  </a:outerShdw>
                </a:effectLst>
                <a:latin typeface="Lucida Fax" panose="02060602050505020204" pitchFamily="18" charset="0"/>
              </a:rPr>
              <a:t> slučajeve u kojima primalac usluga prelazi u drugu državu članicu radi dobijanja usluge. </a:t>
            </a:r>
          </a:p>
          <a:p>
            <a:pPr algn="just">
              <a:lnSpc>
                <a:spcPct val="100000"/>
              </a:lnSpc>
            </a:pPr>
            <a:r>
              <a:rPr lang="sr-Latn-ME" sz="1900" b="1" dirty="0">
                <a:effectLst/>
                <a:latin typeface="Lucida Bright" panose="02040602050505020304" pitchFamily="18" charset="0"/>
              </a:rPr>
              <a:t>Zbog strukturalne sličnosti sa slobodom poslovnog nastanjivanja, ali i slobodom kretanja roba, </a:t>
            </a:r>
            <a:r>
              <a:rPr lang="sr-Latn-ME" sz="1900" b="1" dirty="0">
                <a:solidFill>
                  <a:srgbClr val="FFFF99"/>
                </a:solidFill>
                <a:effectLst/>
                <a:latin typeface="Lucida Bright" panose="02040602050505020304" pitchFamily="18" charset="0"/>
              </a:rPr>
              <a:t>sloboda pružanja usluga ne uklapa ni u jednu kategorija osnovnoih sloboda: 1. slobode kretanja ljudi (radnici i poslovno nastanjivanje) i 2. slobode kretanja roba i kapitala.</a:t>
            </a: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25424"/>
            <a:ext cx="1961361" cy="792088"/>
          </a:xfrm>
          <a:prstGeom prst="rect">
            <a:avLst/>
          </a:prstGeom>
        </p:spPr>
      </p:pic>
    </p:spTree>
    <p:extLst>
      <p:ext uri="{BB962C8B-B14F-4D97-AF65-F5344CB8AC3E}">
        <p14:creationId xmlns:p14="http://schemas.microsoft.com/office/powerpoint/2010/main" val="33531299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usluga</a:t>
            </a:r>
            <a:br>
              <a:rPr lang="sr-Latn-ME" sz="3600" dirty="0">
                <a:latin typeface="Lucida Fax" panose="02060602050505020204" pitchFamily="18" charset="0"/>
              </a:rPr>
            </a:br>
            <a:r>
              <a:rPr lang="sr-Latn-ME" sz="2800" dirty="0">
                <a:latin typeface="Lucida Fax" panose="02060602050505020204" pitchFamily="18" charset="0"/>
              </a:rPr>
              <a:t>- Pravni izvori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sz="1900" b="1" dirty="0">
                <a:solidFill>
                  <a:srgbClr val="FFFF99"/>
                </a:solidFill>
                <a:effectLst/>
                <a:latin typeface="Lucida Bright" panose="02040602050505020304" pitchFamily="18" charset="0"/>
              </a:rPr>
              <a:t>PREGLED KLJUČNIH ODRE</a:t>
            </a:r>
            <a:r>
              <a:rPr lang="en-GB" sz="1900" b="1" dirty="0">
                <a:solidFill>
                  <a:srgbClr val="FFFF99"/>
                </a:solidFill>
                <a:effectLst/>
                <a:latin typeface="Lucida Bright" panose="02040602050505020304" pitchFamily="18" charset="0"/>
              </a:rPr>
              <a:t>DBI</a:t>
            </a:r>
            <a:r>
              <a:rPr lang="sr-Latn-ME" sz="1900" b="1" dirty="0">
                <a:solidFill>
                  <a:srgbClr val="FFFF99"/>
                </a:solidFill>
                <a:effectLst/>
                <a:latin typeface="Lucida Bright" panose="02040602050505020304" pitchFamily="18" charset="0"/>
              </a:rPr>
              <a:t> UFEU O SLOBODI PRUŽANJA USLUGA </a:t>
            </a:r>
          </a:p>
          <a:p>
            <a:pPr algn="just">
              <a:lnSpc>
                <a:spcPct val="100000"/>
              </a:lnSpc>
            </a:pPr>
            <a:r>
              <a:rPr lang="sr-Latn-ME" sz="1850" b="1" u="sng" dirty="0">
                <a:solidFill>
                  <a:srgbClr val="FFFF99"/>
                </a:solidFill>
                <a:effectLst/>
                <a:latin typeface="Lucida Bright" panose="02040602050505020304" pitchFamily="18" charset="0"/>
              </a:rPr>
              <a:t>Čl. 56. </a:t>
            </a: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UFEU</a:t>
            </a:r>
            <a:r>
              <a:rPr lang="sr-Latn-ME" sz="1850" b="1" dirty="0">
                <a:effectLst>
                  <a:outerShdw blurRad="38100" dist="38100" dir="2700000" algn="tl">
                    <a:srgbClr val="000000">
                      <a:alpha val="43137"/>
                    </a:srgbClr>
                  </a:outerShdw>
                </a:effectLst>
                <a:latin typeface="Lucida Bright" panose="02040602050505020304" pitchFamily="18" charset="0"/>
              </a:rPr>
              <a:t>: Generalna zabrana ograničavanja slobode pružanja usluga</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57. UFEU</a:t>
            </a:r>
            <a:r>
              <a:rPr lang="sr-Latn-ME" sz="1850" b="1" u="sng"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Razrada autonomnog koncepta/pojma usluga u pravu Evropske unije</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58. UFEU</a:t>
            </a:r>
            <a:r>
              <a:rPr lang="sr-Latn-ME" sz="1850" b="1" dirty="0">
                <a:effectLst>
                  <a:outerShdw blurRad="38100" dist="38100" dir="2700000" algn="tl">
                    <a:srgbClr val="000000">
                      <a:alpha val="43137"/>
                    </a:srgbClr>
                  </a:outerShdw>
                </a:effectLst>
                <a:latin typeface="Lucida Bright" panose="02040602050505020304" pitchFamily="18" charset="0"/>
              </a:rPr>
              <a:t>: Davanje odredbama UFEU o transportu karakter </a:t>
            </a:r>
            <a:r>
              <a:rPr lang="sr-Latn-ME" sz="1850" b="1" i="1" dirty="0">
                <a:effectLst>
                  <a:outerShdw blurRad="38100" dist="38100" dir="2700000" algn="tl">
                    <a:srgbClr val="000000">
                      <a:alpha val="43137"/>
                    </a:srgbClr>
                  </a:outerShdw>
                </a:effectLst>
                <a:latin typeface="Lucida Bright" panose="02040602050505020304" pitchFamily="18" charset="0"/>
              </a:rPr>
              <a:t>lex specialis-a </a:t>
            </a:r>
            <a:r>
              <a:rPr lang="sr-Latn-ME" sz="1850" b="1" dirty="0">
                <a:effectLst>
                  <a:outerShdw blurRad="38100" dist="38100" dir="2700000" algn="tl">
                    <a:srgbClr val="000000">
                      <a:alpha val="43137"/>
                    </a:srgbClr>
                  </a:outerShdw>
                </a:effectLst>
                <a:latin typeface="Lucida Bright" panose="02040602050505020304" pitchFamily="18" charset="0"/>
              </a:rPr>
              <a:t>u odnosu na odredbe UFEU o slobodi pružanja usluga i odgađanje primjene na bankarske i usluge osiguranja.</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59. UFEU</a:t>
            </a:r>
            <a:r>
              <a:rPr lang="sr-Latn-ME" sz="1850" b="1" u="sng"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Izričita dozvola usvajanja instrumenta sekundarnog prava EU radi liberalizacije pojedinih vrsta usluga </a:t>
            </a:r>
            <a:r>
              <a:rPr lang="sr-Latn-ME" sz="1850" dirty="0">
                <a:effectLst>
                  <a:outerShdw blurRad="38100" dist="38100" dir="2700000" algn="tl">
                    <a:srgbClr val="000000">
                      <a:alpha val="43137"/>
                    </a:srgbClr>
                  </a:outerShdw>
                </a:effectLst>
                <a:latin typeface="Lucida Bright" panose="02040602050505020304" pitchFamily="18" charset="0"/>
              </a:rPr>
              <a:t>(smanjenje troškova proizvodnje i podsticanje trgovine robom)</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60. UFEU</a:t>
            </a:r>
            <a:r>
              <a:rPr lang="sr-Latn-ME" sz="1850" b="1" u="sng"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Obavezivanje država članica na dalju liberalizaciju regulatornog okvira pružanja (prekograničnih) usluga, izvan ugovorom obavezujućeg stepena liberalizacije. </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61. UFEU</a:t>
            </a:r>
            <a:r>
              <a:rPr lang="sr-Latn-ME" sz="1850" b="1" u="sng"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Zabrana diskriminatorne primjene (dozvoljenih) ograničenja slobode pružanja usluga prema licima na koja se odnosi sloboda pružanja usluga iz čl. 56. UFEU</a:t>
            </a:r>
          </a:p>
          <a:p>
            <a:pPr algn="just">
              <a:lnSpc>
                <a:spcPct val="100000"/>
              </a:lnSpc>
            </a:pPr>
            <a:r>
              <a:rPr lang="sr-Latn-ME" sz="1850" b="1" u="sng" dirty="0">
                <a:solidFill>
                  <a:srgbClr val="FFFF99"/>
                </a:solidFill>
                <a:effectLst>
                  <a:outerShdw blurRad="38100" dist="38100" dir="2700000" algn="tl">
                    <a:srgbClr val="000000">
                      <a:alpha val="43137"/>
                    </a:srgbClr>
                  </a:outerShdw>
                </a:effectLst>
                <a:latin typeface="Lucida Bright" panose="02040602050505020304" pitchFamily="18" charset="0"/>
              </a:rPr>
              <a:t>Čl. 62. UFEU</a:t>
            </a:r>
            <a:r>
              <a:rPr lang="sr-Latn-ME" sz="1850" b="1" u="sng"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Shodna primjena članova</a:t>
            </a:r>
            <a:r>
              <a:rPr lang="en-GB" sz="1850" b="1" dirty="0">
                <a:effectLst>
                  <a:outerShdw blurRad="38100" dist="38100" dir="2700000" algn="tl">
                    <a:srgbClr val="000000">
                      <a:alpha val="43137"/>
                    </a:srgbClr>
                  </a:outerShdw>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a:t>
            </a:r>
            <a:r>
              <a:rPr lang="sr-Latn-ME" sz="1850" b="1" u="sng" dirty="0">
                <a:effectLst>
                  <a:outerShdw blurRad="38100" dist="38100" dir="2700000" algn="tl">
                    <a:srgbClr val="000000">
                      <a:alpha val="43137"/>
                    </a:srgbClr>
                  </a:outerShdw>
                </a:effectLst>
                <a:latin typeface="Lucida Bright" panose="02040602050505020304" pitchFamily="18" charset="0"/>
              </a:rPr>
              <a:t>51. UFEU </a:t>
            </a:r>
            <a:r>
              <a:rPr lang="sr-Latn-ME" sz="1850" b="1" dirty="0">
                <a:effectLst>
                  <a:outerShdw blurRad="38100" dist="38100" dir="2700000" algn="tl">
                    <a:srgbClr val="000000">
                      <a:alpha val="43137"/>
                    </a:srgbClr>
                  </a:outerShdw>
                </a:effectLst>
                <a:latin typeface="Lucida Bright" panose="02040602050505020304" pitchFamily="18" charset="0"/>
              </a:rPr>
              <a:t>(ograničenja javne službe), </a:t>
            </a:r>
            <a:r>
              <a:rPr lang="sr-Latn-ME" sz="1850" b="1" u="sng" dirty="0">
                <a:effectLst>
                  <a:outerShdw blurRad="38100" dist="38100" dir="2700000" algn="tl">
                    <a:srgbClr val="000000">
                      <a:alpha val="43137"/>
                    </a:srgbClr>
                  </a:outerShdw>
                </a:effectLst>
                <a:latin typeface="Lucida Bright" panose="02040602050505020304" pitchFamily="18" charset="0"/>
              </a:rPr>
              <a:t>čl. 52. UFEU </a:t>
            </a:r>
            <a:r>
              <a:rPr lang="sr-Latn-ME" sz="1850" b="1" dirty="0">
                <a:effectLst>
                  <a:outerShdw blurRad="38100" dist="38100" dir="2700000" algn="tl">
                    <a:srgbClr val="000000">
                      <a:alpha val="43137"/>
                    </a:srgbClr>
                  </a:outerShdw>
                </a:effectLst>
                <a:latin typeface="Lucida Bright" panose="02040602050505020304" pitchFamily="18" charset="0"/>
              </a:rPr>
              <a:t>(ogra</a:t>
            </a:r>
            <a:r>
              <a:rPr lang="en-GB" sz="1850" b="1" dirty="0">
                <a:effectLst>
                  <a:outerShdw blurRad="38100" dist="38100" dir="2700000" algn="tl">
                    <a:srgbClr val="000000">
                      <a:alpha val="43137"/>
                    </a:srgbClr>
                  </a:outerShdw>
                </a:effectLst>
                <a:latin typeface="Lucida Bright" panose="02040602050505020304" pitchFamily="18" charset="0"/>
              </a:rPr>
              <a:t>ani</a:t>
            </a:r>
            <a:r>
              <a:rPr lang="sr-Latn-ME" sz="1850" b="1" dirty="0">
                <a:effectLst>
                  <a:outerShdw blurRad="38100" dist="38100" dir="2700000" algn="tl">
                    <a:srgbClr val="000000">
                      <a:alpha val="43137"/>
                    </a:srgbClr>
                  </a:outerShdw>
                </a:effectLst>
                <a:latin typeface="Lucida Bright" panose="02040602050505020304" pitchFamily="18" charset="0"/>
              </a:rPr>
              <a:t>čenja javnog poretka, javne sigurnosti i zdravlja), čl. </a:t>
            </a:r>
            <a:r>
              <a:rPr lang="sr-Latn-ME" sz="1850" b="1" u="sng" dirty="0">
                <a:effectLst>
                  <a:outerShdw blurRad="38100" dist="38100" dir="2700000" algn="tl">
                    <a:srgbClr val="000000">
                      <a:alpha val="43137"/>
                    </a:srgbClr>
                  </a:outerShdw>
                </a:effectLst>
                <a:latin typeface="Lucida Bright" panose="02040602050505020304" pitchFamily="18" charset="0"/>
              </a:rPr>
              <a:t>53. UFEU </a:t>
            </a:r>
            <a:r>
              <a:rPr lang="sr-Latn-ME" sz="1850" b="1" dirty="0">
                <a:effectLst>
                  <a:outerShdw blurRad="38100" dist="38100" dir="2700000" algn="tl">
                    <a:srgbClr val="000000">
                      <a:alpha val="43137"/>
                    </a:srgbClr>
                  </a:outerShdw>
                </a:effectLst>
                <a:latin typeface="Lucida Bright" panose="02040602050505020304" pitchFamily="18" charset="0"/>
              </a:rPr>
              <a:t>(harmonizacija na planu međusobnog priznavanja profesionalnih kvalifikacija i čl. </a:t>
            </a:r>
            <a:r>
              <a:rPr lang="sr-Latn-ME" sz="1850" b="1" u="sng" dirty="0">
                <a:effectLst>
                  <a:outerShdw blurRad="38100" dist="38100" dir="2700000" algn="tl">
                    <a:srgbClr val="000000">
                      <a:alpha val="43137"/>
                    </a:srgbClr>
                  </a:outerShdw>
                </a:effectLst>
                <a:latin typeface="Lucida Bright" panose="02040602050505020304" pitchFamily="18" charset="0"/>
              </a:rPr>
              <a:t>54. UFEU</a:t>
            </a:r>
            <a:r>
              <a:rPr lang="sr-Latn-ME" sz="1850" b="1" dirty="0">
                <a:effectLst>
                  <a:outerShdw blurRad="38100" dist="38100" dir="2700000" algn="tl">
                    <a:srgbClr val="000000">
                      <a:alpha val="43137"/>
                    </a:srgbClr>
                  </a:outerShdw>
                </a:effectLst>
                <a:latin typeface="Lucida Bright" panose="02040602050505020304" pitchFamily="18" charset="0"/>
              </a:rPr>
              <a:t> (privredna društva)</a:t>
            </a:r>
            <a:endParaRPr lang="sr-Latn-ME" sz="1850" b="1" u="sng"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88640"/>
            <a:ext cx="1961361" cy="792088"/>
          </a:xfrm>
          <a:prstGeom prst="rect">
            <a:avLst/>
          </a:prstGeom>
        </p:spPr>
      </p:pic>
    </p:spTree>
    <p:extLst>
      <p:ext uri="{BB962C8B-B14F-4D97-AF65-F5344CB8AC3E}">
        <p14:creationId xmlns:p14="http://schemas.microsoft.com/office/powerpoint/2010/main" val="15481463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usluga</a:t>
            </a:r>
            <a:br>
              <a:rPr lang="sr-Latn-ME" sz="3600" dirty="0">
                <a:latin typeface="Lucida Fax" panose="02060602050505020204" pitchFamily="18" charset="0"/>
              </a:rPr>
            </a:br>
            <a:r>
              <a:rPr lang="sr-Latn-ME" sz="2800" dirty="0">
                <a:latin typeface="Lucida Fax" panose="02060602050505020204" pitchFamily="18" charset="0"/>
              </a:rPr>
              <a:t>- Pravni izvori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sz="1900" b="1" dirty="0">
                <a:solidFill>
                  <a:srgbClr val="FFFF99"/>
                </a:solidFill>
                <a:effectLst/>
                <a:latin typeface="Lucida Bright" panose="02040602050505020304" pitchFamily="18" charset="0"/>
              </a:rPr>
              <a:t>KLJUČNI IZVORI SEKUNDARNOG PRAVA:</a:t>
            </a:r>
          </a:p>
          <a:p>
            <a:pPr algn="just">
              <a:lnSpc>
                <a:spcPct val="100000"/>
              </a:lnSpc>
            </a:pPr>
            <a:r>
              <a:rPr lang="sr-Latn-ME" sz="1900" b="1" dirty="0">
                <a:solidFill>
                  <a:srgbClr val="FFFF99"/>
                </a:solidFill>
                <a:effectLst/>
                <a:latin typeface="Lucida Fax" panose="02060602050505020204" pitchFamily="18" charset="0"/>
                <a:sym typeface="Wingdings" panose="05000000000000000000" pitchFamily="2" charset="2"/>
              </a:rPr>
              <a:t>Direktiva 2004/38/EZ o pravu građana i članova njihovih porodica na slobodno kretanje i boravak na teritoriji države članice </a:t>
            </a:r>
            <a:r>
              <a:rPr lang="sr-Latn-ME" sz="1900" b="1" dirty="0">
                <a:effectLst/>
                <a:latin typeface="Lucida Fax" panose="02060602050505020204" pitchFamily="18" charset="0"/>
                <a:sym typeface="Wingdings" panose="05000000000000000000" pitchFamily="2" charset="2"/>
              </a:rPr>
              <a:t>(Direktiva o pravima građanima)</a:t>
            </a:r>
            <a:r>
              <a:rPr lang="sr-Latn-ME" sz="1900" b="1" dirty="0">
                <a:solidFill>
                  <a:srgbClr val="FFFF99"/>
                </a:solidFill>
                <a:effectLst/>
                <a:latin typeface="Lucida Fax" panose="02060602050505020204" pitchFamily="18" charset="0"/>
                <a:sym typeface="Wingdings" panose="05000000000000000000" pitchFamily="2" charset="2"/>
              </a:rPr>
              <a:t>;</a:t>
            </a:r>
          </a:p>
          <a:p>
            <a:pPr algn="just">
              <a:lnSpc>
                <a:spcPct val="100000"/>
              </a:lnSpc>
            </a:pPr>
            <a:r>
              <a:rPr lang="sr-Latn-ME" sz="1900" b="1" dirty="0">
                <a:solidFill>
                  <a:srgbClr val="FFFF99"/>
                </a:solidFill>
                <a:effectLst/>
                <a:latin typeface="Lucida Fax" panose="02060602050505020204" pitchFamily="18" charset="0"/>
                <a:sym typeface="Wingdings" panose="05000000000000000000" pitchFamily="2" charset="2"/>
              </a:rPr>
              <a:t>Direktiva 96/71/EZ o slanju radnika u okviru pružanja usluga </a:t>
            </a:r>
            <a:r>
              <a:rPr lang="sr-Latn-ME" sz="1900" b="1" dirty="0">
                <a:effectLst/>
                <a:latin typeface="Lucida Fax" panose="02060602050505020204" pitchFamily="18" charset="0"/>
                <a:sym typeface="Wingdings" panose="05000000000000000000" pitchFamily="2" charset="2"/>
              </a:rPr>
              <a:t>(uređuje prava radnika koji privredno društvo nastanjeno u jednoj državi članici upućuje na područje druge države članice);</a:t>
            </a:r>
          </a:p>
          <a:p>
            <a:pPr algn="just">
              <a:lnSpc>
                <a:spcPct val="100000"/>
              </a:lnSpc>
            </a:pPr>
            <a:r>
              <a:rPr lang="sr-Latn-ME" sz="1900" b="1" dirty="0">
                <a:solidFill>
                  <a:srgbClr val="FFFF99"/>
                </a:solidFill>
                <a:effectLst/>
                <a:latin typeface="Lucida Fax" panose="02060602050505020204" pitchFamily="18" charset="0"/>
                <a:sym typeface="Wingdings" panose="05000000000000000000" pitchFamily="2" charset="2"/>
              </a:rPr>
              <a:t>Direktiva 2005/36/EZ o priznavanju stranih stručnih kvalifikacija </a:t>
            </a:r>
            <a:r>
              <a:rPr lang="sr-Latn-ME" sz="1900" b="1" dirty="0">
                <a:effectLst/>
                <a:latin typeface="Lucida Fax" panose="02060602050505020204" pitchFamily="18" charset="0"/>
                <a:sym typeface="Wingdings" panose="05000000000000000000" pitchFamily="2" charset="2"/>
              </a:rPr>
              <a:t>(za 7 profesija - </a:t>
            </a:r>
            <a:r>
              <a:rPr lang="sr-Latn-ME" sz="1900" b="1" u="sng" dirty="0">
                <a:effectLst/>
                <a:latin typeface="Lucida Fax" panose="02060602050505020204" pitchFamily="18" charset="0"/>
                <a:sym typeface="Wingdings" panose="05000000000000000000" pitchFamily="2" charset="2"/>
              </a:rPr>
              <a:t>doktor specijalista, medicinske sestre za opštu zdravstvenu njegu, stomatologe, specijaliste stomatologe, veterinare, babice, farmaceute i arhitekte</a:t>
            </a:r>
            <a:r>
              <a:rPr lang="sr-Latn-ME" sz="1900" b="1" dirty="0">
                <a:effectLst/>
                <a:latin typeface="Lucida Fax" panose="02060602050505020204" pitchFamily="18" charset="0"/>
                <a:sym typeface="Wingdings" panose="05000000000000000000" pitchFamily="2" charset="2"/>
              </a:rPr>
              <a:t>); </a:t>
            </a:r>
          </a:p>
          <a:p>
            <a:pPr algn="just">
              <a:lnSpc>
                <a:spcPct val="100000"/>
              </a:lnSpc>
            </a:pPr>
            <a:r>
              <a:rPr lang="sr-Latn-ME" sz="1900" b="1" dirty="0">
                <a:solidFill>
                  <a:srgbClr val="FFFF99"/>
                </a:solidFill>
                <a:effectLst/>
                <a:latin typeface="Lucida Fax" panose="02060602050505020204" pitchFamily="18" charset="0"/>
                <a:sym typeface="Wingdings" panose="05000000000000000000" pitchFamily="2" charset="2"/>
              </a:rPr>
              <a:t>Direktiva </a:t>
            </a:r>
            <a:r>
              <a:rPr lang="en-US" sz="1900" dirty="0">
                <a:solidFill>
                  <a:srgbClr val="FFFF99"/>
                </a:solidFill>
                <a:effectLst/>
                <a:latin typeface="Lucida Fax" panose="02060602050505020204" pitchFamily="18" charset="0"/>
              </a:rPr>
              <a:t>2006/123/E</a:t>
            </a:r>
            <a:r>
              <a:rPr lang="sr-Latn-ME" sz="1900" dirty="0">
                <a:solidFill>
                  <a:srgbClr val="FFFF99"/>
                </a:solidFill>
                <a:effectLst/>
                <a:latin typeface="Lucida Fax" panose="02060602050505020204" pitchFamily="18" charset="0"/>
              </a:rPr>
              <a:t>Z</a:t>
            </a:r>
            <a:r>
              <a:rPr lang="sr-Latn-ME" sz="1900" b="1" dirty="0">
                <a:solidFill>
                  <a:srgbClr val="FFFF99"/>
                </a:solidFill>
                <a:effectLst/>
                <a:latin typeface="Lucida Fax" panose="02060602050505020204" pitchFamily="18" charset="0"/>
                <a:sym typeface="Wingdings" panose="05000000000000000000" pitchFamily="2" charset="2"/>
              </a:rPr>
              <a:t> o pružanju usluga na unutrašnjem tržištu. </a:t>
            </a:r>
            <a:r>
              <a:rPr lang="sr-Latn-ME" sz="1800" dirty="0">
                <a:effectLst/>
                <a:latin typeface="Lucida Bright" panose="02040602050505020304" pitchFamily="18" charset="0"/>
                <a:sym typeface="Wingdings" panose="05000000000000000000" pitchFamily="2" charset="2"/>
              </a:rPr>
              <a:t>H</a:t>
            </a:r>
            <a:r>
              <a:rPr lang="sr-Latn-ME" sz="1800" dirty="0">
                <a:effectLst/>
                <a:latin typeface="Lucida Bright" panose="02040602050505020304" pitchFamily="18" charset="0"/>
              </a:rPr>
              <a:t>orizontalna direktiva kojom se na sveobuhvatan način, opštim pravilima o pružanju prekograničnih usluga, bez eksplicitnog uređivanja sektorskog zakonodavstva, liberalizuje zajedničko tržište (pružanja) usluga. Njome se omogućava pružaocu usluge koji je poslovno nastanjen u jednoj državi članici (ili EEA), da u  drugoj državi članici (uz propisane izuzetke) </a:t>
            </a:r>
            <a:r>
              <a:rPr lang="en-US" sz="1800" dirty="0" err="1">
                <a:effectLst/>
                <a:latin typeface="Lucida Bright" panose="02040602050505020304" pitchFamily="18" charset="0"/>
              </a:rPr>
              <a:t>privremeno</a:t>
            </a:r>
            <a:r>
              <a:rPr lang="en-US" sz="1800" dirty="0">
                <a:effectLst/>
                <a:latin typeface="Lucida Bright" panose="02040602050505020304" pitchFamily="18" charset="0"/>
              </a:rPr>
              <a:t> </a:t>
            </a:r>
            <a:r>
              <a:rPr lang="en-US" sz="1800" dirty="0" err="1">
                <a:effectLst/>
                <a:latin typeface="Lucida Bright" panose="02040602050505020304" pitchFamily="18" charset="0"/>
              </a:rPr>
              <a:t>ili</a:t>
            </a:r>
            <a:r>
              <a:rPr lang="en-US" sz="1800" dirty="0">
                <a:effectLst/>
                <a:latin typeface="Lucida Bright" panose="02040602050505020304" pitchFamily="18" charset="0"/>
              </a:rPr>
              <a:t> </a:t>
            </a:r>
            <a:r>
              <a:rPr lang="en-US" sz="1800" dirty="0" err="1">
                <a:effectLst/>
                <a:latin typeface="Lucida Bright" panose="02040602050505020304" pitchFamily="18" charset="0"/>
              </a:rPr>
              <a:t>povremeno</a:t>
            </a:r>
            <a:r>
              <a:rPr lang="sr-Latn-ME" sz="1800" dirty="0">
                <a:effectLst/>
                <a:latin typeface="Lucida Bright" panose="02040602050505020304" pitchFamily="18" charset="0"/>
              </a:rPr>
              <a:t> pruža usluge, bez obaveze promjene prebivališta/sjedišta</a:t>
            </a:r>
            <a:r>
              <a:rPr lang="en-US" sz="1800" dirty="0">
                <a:effectLst/>
              </a:rPr>
              <a:t>. </a:t>
            </a:r>
            <a:r>
              <a:rPr lang="sr-Latn-ME" sz="1900" dirty="0">
                <a:effectLst/>
                <a:latin typeface="Lucida Fax" panose="02060602050505020204" pitchFamily="18" charset="0"/>
              </a:rPr>
              <a:t> </a:t>
            </a:r>
            <a:r>
              <a:rPr lang="sr-Latn-ME" dirty="0">
                <a:effectLst/>
                <a:latin typeface="Gungsuh" panose="02030600000101010101" pitchFamily="18" charset="-127"/>
                <a:ea typeface="Gungsuh" panose="02030600000101010101" pitchFamily="18" charset="-127"/>
              </a:rPr>
              <a:t>(p</a:t>
            </a:r>
            <a:r>
              <a:rPr lang="en-GB" dirty="0" err="1">
                <a:effectLst/>
                <a:latin typeface="Gungsuh" panose="02030600000101010101" pitchFamily="18" charset="-127"/>
                <a:ea typeface="Gungsuh" panose="02030600000101010101" pitchFamily="18" charset="-127"/>
              </a:rPr>
              <a:t>rimjer</a:t>
            </a:r>
            <a:r>
              <a:rPr lang="en-GB" dirty="0">
                <a:effectLst/>
                <a:latin typeface="Gungsuh" panose="02030600000101010101" pitchFamily="18" charset="-127"/>
                <a:ea typeface="Gungsuh" panose="02030600000101010101" pitchFamily="18" charset="-127"/>
              </a:rPr>
              <a:t> CG</a:t>
            </a:r>
            <a:r>
              <a:rPr lang="sr-Latn-ME" dirty="0">
                <a:effectLst/>
                <a:latin typeface="Gungsuh" panose="02030600000101010101" pitchFamily="18" charset="-127"/>
                <a:ea typeface="Gungsuh" panose="02030600000101010101" pitchFamily="18" charset="-127"/>
              </a:rPr>
              <a:t>...</a:t>
            </a:r>
            <a:r>
              <a:rPr lang="en-GB" dirty="0">
                <a:effectLst/>
                <a:latin typeface="Gungsuh" panose="02030600000101010101" pitchFamily="18" charset="-127"/>
                <a:ea typeface="Gungsuh" panose="02030600000101010101" pitchFamily="18" charset="-127"/>
              </a:rPr>
              <a:t> </a:t>
            </a:r>
            <a:r>
              <a:rPr lang="en-GB" dirty="0" err="1">
                <a:effectLst/>
                <a:latin typeface="Gungsuh" panose="02030600000101010101" pitchFamily="18" charset="-127"/>
                <a:ea typeface="Gungsuh" panose="02030600000101010101" pitchFamily="18" charset="-127"/>
              </a:rPr>
              <a:t>Zakon</a:t>
            </a:r>
            <a:r>
              <a:rPr lang="en-GB" dirty="0">
                <a:effectLst/>
                <a:latin typeface="Gungsuh" panose="02030600000101010101" pitchFamily="18" charset="-127"/>
                <a:ea typeface="Gungsuh" panose="02030600000101010101" pitchFamily="18" charset="-127"/>
              </a:rPr>
              <a:t> o </a:t>
            </a:r>
            <a:r>
              <a:rPr lang="en-GB" dirty="0" err="1">
                <a:effectLst/>
                <a:latin typeface="Gungsuh" panose="02030600000101010101" pitchFamily="18" charset="-127"/>
                <a:ea typeface="Gungsuh" panose="02030600000101010101" pitchFamily="18" charset="-127"/>
              </a:rPr>
              <a:t>uslugama</a:t>
            </a:r>
            <a:r>
              <a:rPr lang="en-GB" dirty="0">
                <a:effectLst/>
                <a:latin typeface="Gungsuh" panose="02030600000101010101" pitchFamily="18" charset="-127"/>
                <a:ea typeface="Gungsuh" panose="02030600000101010101" pitchFamily="18" charset="-127"/>
              </a:rPr>
              <a:t> </a:t>
            </a:r>
            <a:r>
              <a:rPr lang="sr-Latn-ME" dirty="0">
                <a:effectLst/>
                <a:latin typeface="Gungsuh" panose="02030600000101010101" pitchFamily="18" charset="-127"/>
                <a:ea typeface="Gungsuh" panose="02030600000101010101" pitchFamily="18" charset="-127"/>
              </a:rPr>
              <a:t>+ izmjena 80-ak propisa)</a:t>
            </a:r>
            <a:endParaRPr lang="sr-Latn-ME" b="1" dirty="0">
              <a:effectLst/>
              <a:latin typeface="Gungsuh" panose="02030600000101010101" pitchFamily="18" charset="-127"/>
              <a:ea typeface="Gungsuh" panose="02030600000101010101" pitchFamily="18" charset="-127"/>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79848"/>
            <a:ext cx="1961361" cy="792088"/>
          </a:xfrm>
          <a:prstGeom prst="rect">
            <a:avLst/>
          </a:prstGeom>
        </p:spPr>
      </p:pic>
    </p:spTree>
    <p:extLst>
      <p:ext uri="{BB962C8B-B14F-4D97-AF65-F5344CB8AC3E}">
        <p14:creationId xmlns:p14="http://schemas.microsoft.com/office/powerpoint/2010/main" val="6477863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usluga</a:t>
            </a:r>
            <a:br>
              <a:rPr lang="sr-Latn-ME" sz="3600" dirty="0">
                <a:latin typeface="Lucida Fax" panose="02060602050505020204" pitchFamily="18" charset="0"/>
              </a:rPr>
            </a:br>
            <a:r>
              <a:rPr lang="sr-Latn-ME" sz="2800" dirty="0">
                <a:latin typeface="Lucida Fax" panose="02060602050505020204" pitchFamily="18" charset="0"/>
              </a:rPr>
              <a:t>- Područje primjene </a:t>
            </a:r>
            <a:r>
              <a:rPr lang="sr-Latn-ME" sz="2800" i="1" dirty="0">
                <a:solidFill>
                  <a:srgbClr val="FFC000"/>
                </a:solidFill>
                <a:latin typeface="Lucida Fax" panose="02060602050505020204" pitchFamily="18" charset="0"/>
              </a:rPr>
              <a:t>Ratione materiae</a:t>
            </a:r>
            <a:r>
              <a:rPr lang="sr-Latn-ME" sz="2800" i="1" dirty="0">
                <a:latin typeface="Lucida Fax" panose="02060602050505020204" pitchFamily="18" charset="0"/>
              </a:rPr>
              <a:t>: </a:t>
            </a:r>
            <a:r>
              <a:rPr lang="sr-Latn-ME" sz="2900" dirty="0">
                <a:solidFill>
                  <a:srgbClr val="FF5050"/>
                </a:solidFill>
                <a:effectLst/>
                <a:latin typeface="Lucida Bright" panose="02040602050505020304" pitchFamily="18" charset="0"/>
                <a:ea typeface="Gungsuh" panose="02030600000101010101" pitchFamily="18" charset="-127"/>
              </a:rPr>
              <a:t>Pojam USLUGE </a:t>
            </a:r>
            <a:r>
              <a:rPr lang="sr-Latn-ME" sz="2800" dirty="0">
                <a:latin typeface="Lucida Fax" panose="02060602050505020204" pitchFamily="18" charset="0"/>
              </a:rPr>
              <a:t>-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b="1" dirty="0">
                <a:effectLst/>
                <a:latin typeface="Lucida Bright" panose="02040602050505020304" pitchFamily="18" charset="0"/>
                <a:ea typeface="Gungsuh" panose="02030600000101010101" pitchFamily="18" charset="-127"/>
              </a:rPr>
              <a:t>Stvarno područje primjene slobode pružanja usluga determinisano je sadržinom autonomnog pojma usluge na unutrašnjem tržištu.</a:t>
            </a:r>
          </a:p>
          <a:p>
            <a:pPr marL="0" indent="0" algn="just">
              <a:lnSpc>
                <a:spcPct val="100000"/>
              </a:lnSpc>
              <a:buNone/>
            </a:pPr>
            <a:r>
              <a:rPr lang="sr-Latn-ME" b="1" dirty="0">
                <a:effectLst/>
                <a:latin typeface="Lucida Bright" panose="02040602050505020304" pitchFamily="18" charset="0"/>
                <a:ea typeface="Gungsuh" panose="02030600000101010101" pitchFamily="18" charset="-127"/>
              </a:rPr>
              <a:t>Pojam usluge u smislu prava EU (prije svega, u smislu čl. 56. i čl. 57. UFEU, ali propisa sekundarnog prava) uključuje </a:t>
            </a:r>
            <a:r>
              <a:rPr lang="sr-Latn-ME" b="1" dirty="0">
                <a:solidFill>
                  <a:srgbClr val="FF5050"/>
                </a:solidFill>
                <a:effectLst/>
                <a:latin typeface="Lucida Bright" panose="02040602050505020304" pitchFamily="18" charset="0"/>
                <a:ea typeface="Gungsuh" panose="02030600000101010101" pitchFamily="18" charset="-127"/>
              </a:rPr>
              <a:t>bestjelesne usluge koja se pružaju u okviru samostalne djelatnosti privremeno obavljane za naknadu na teritoriji druge države članice. </a:t>
            </a:r>
            <a:r>
              <a:rPr lang="sr-Latn-ME" b="1" dirty="0">
                <a:effectLst/>
                <a:latin typeface="Lucida Bright" panose="02040602050505020304" pitchFamily="18" charset="0"/>
                <a:ea typeface="Gungsuh" panose="02030600000101010101" pitchFamily="18" charset="-127"/>
              </a:rPr>
              <a:t>Dakle, nekoliko je determinišućih elemenata u definiciji usluge:</a:t>
            </a:r>
          </a:p>
          <a:p>
            <a:pPr algn="just">
              <a:lnSpc>
                <a:spcPct val="100000"/>
              </a:lnSpc>
            </a:pPr>
            <a:r>
              <a:rPr lang="sr-Latn-ME" b="1" dirty="0">
                <a:solidFill>
                  <a:srgbClr val="FF5050"/>
                </a:solidFill>
                <a:effectLst/>
                <a:latin typeface="Lucida Bright" panose="02040602050505020304" pitchFamily="18" charset="0"/>
                <a:ea typeface="Gungsuh" panose="02030600000101010101" pitchFamily="18" charset="-127"/>
              </a:rPr>
              <a:t>Bestjelesnost (predmeta) usluge</a:t>
            </a:r>
            <a:r>
              <a:rPr lang="sr-Latn-ME" b="1" dirty="0">
                <a:effectLst/>
                <a:latin typeface="Lucida Bright" panose="02040602050505020304" pitchFamily="18" charset="0"/>
                <a:ea typeface="Gungsuh" panose="02030600000101010101" pitchFamily="18" charset="-127"/>
              </a:rPr>
              <a:t>. U suprotnom, radilo bi se o kretanju (prometu) robe.  </a:t>
            </a:r>
          </a:p>
          <a:p>
            <a:pPr algn="just">
              <a:lnSpc>
                <a:spcPct val="100000"/>
              </a:lnSpc>
            </a:pPr>
            <a:r>
              <a:rPr lang="sr-Latn-ME" b="1" dirty="0">
                <a:solidFill>
                  <a:srgbClr val="FF5050"/>
                </a:solidFill>
                <a:effectLst/>
                <a:latin typeface="Lucida Bright" panose="02040602050505020304" pitchFamily="18" charset="0"/>
                <a:ea typeface="Gungsuh" panose="02030600000101010101" pitchFamily="18" charset="-127"/>
              </a:rPr>
              <a:t>Samostalna djelatnost, kao okvir pružanja usluge</a:t>
            </a:r>
            <a:r>
              <a:rPr lang="sr-Latn-ME" b="1" dirty="0">
                <a:effectLst/>
                <a:latin typeface="Lucida Bright" panose="02040602050505020304" pitchFamily="18" charset="0"/>
                <a:ea typeface="Gungsuh" panose="02030600000101010101" pitchFamily="18" charset="-127"/>
              </a:rPr>
              <a:t>. U suprotnom, radilo bi se o kretanju radnika.</a:t>
            </a:r>
          </a:p>
          <a:p>
            <a:pPr algn="just">
              <a:lnSpc>
                <a:spcPct val="100000"/>
              </a:lnSpc>
            </a:pPr>
            <a:r>
              <a:rPr lang="sr-Latn-ME" b="1" dirty="0">
                <a:solidFill>
                  <a:srgbClr val="FF5050"/>
                </a:solidFill>
                <a:effectLst/>
                <a:latin typeface="Lucida Bright" panose="02040602050505020304" pitchFamily="18" charset="0"/>
                <a:ea typeface="Gungsuh" panose="02030600000101010101" pitchFamily="18" charset="-127"/>
              </a:rPr>
              <a:t>Privremenost pružanja usluga</a:t>
            </a:r>
            <a:r>
              <a:rPr lang="sr-Latn-ME" b="1" dirty="0">
                <a:effectLst/>
                <a:latin typeface="Lucida Bright" panose="02040602050505020304" pitchFamily="18" charset="0"/>
                <a:ea typeface="Gungsuh" panose="02030600000101010101" pitchFamily="18" charset="-127"/>
              </a:rPr>
              <a:t>. U suprotnom, radilo bi se o poslovnom nastanjivanju. </a:t>
            </a:r>
          </a:p>
          <a:p>
            <a:pPr algn="just">
              <a:lnSpc>
                <a:spcPct val="100000"/>
              </a:lnSpc>
            </a:pPr>
            <a:r>
              <a:rPr lang="sr-Latn-ME" b="1" dirty="0">
                <a:solidFill>
                  <a:srgbClr val="FF5050"/>
                </a:solidFill>
                <a:effectLst/>
                <a:latin typeface="Lucida Bright" panose="02040602050505020304" pitchFamily="18" charset="0"/>
                <a:ea typeface="Gungsuh" panose="02030600000101010101" pitchFamily="18" charset="-127"/>
              </a:rPr>
              <a:t>Komercijalni karakter usluge </a:t>
            </a:r>
            <a:r>
              <a:rPr lang="sr-Latn-ME" b="1" dirty="0">
                <a:effectLst/>
                <a:latin typeface="Lucida Bright" panose="02040602050505020304" pitchFamily="18" charset="0"/>
                <a:ea typeface="Gungsuh" panose="02030600000101010101" pitchFamily="18" charset="-127"/>
              </a:rPr>
              <a:t>(pružanje usluge za naknadu, jer se, u suprotnom, gubi značaj za unutrašnje tržište)</a:t>
            </a:r>
          </a:p>
          <a:p>
            <a:pPr algn="just">
              <a:lnSpc>
                <a:spcPct val="100000"/>
              </a:lnSpc>
            </a:pPr>
            <a:r>
              <a:rPr lang="sr-Latn-ME" b="1" dirty="0">
                <a:solidFill>
                  <a:srgbClr val="FF5050"/>
                </a:solidFill>
                <a:effectLst/>
                <a:latin typeface="Lucida Bright" panose="02040602050505020304" pitchFamily="18" charset="0"/>
                <a:ea typeface="Gungsuh" panose="02030600000101010101" pitchFamily="18" charset="-127"/>
              </a:rPr>
              <a:t>Prekogranični karakter usluge. </a:t>
            </a:r>
          </a:p>
          <a:p>
            <a:pPr algn="just">
              <a:lnSpc>
                <a:spcPct val="100000"/>
              </a:lnSpc>
            </a:pPr>
            <a:endParaRPr lang="sr-Latn-ME" sz="1900" b="1" dirty="0">
              <a:solidFill>
                <a:srgbClr val="FF5050"/>
              </a:solidFill>
              <a:effectLst/>
              <a:latin typeface="Lucida Bright" panose="02040602050505020304" pitchFamily="18" charset="0"/>
              <a:ea typeface="Gungsuh" panose="02030600000101010101" pitchFamily="18" charset="-127"/>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18302"/>
            <a:ext cx="1961361" cy="792088"/>
          </a:xfrm>
          <a:prstGeom prst="rect">
            <a:avLst/>
          </a:prstGeom>
        </p:spPr>
      </p:pic>
    </p:spTree>
    <p:extLst>
      <p:ext uri="{BB962C8B-B14F-4D97-AF65-F5344CB8AC3E}">
        <p14:creationId xmlns:p14="http://schemas.microsoft.com/office/powerpoint/2010/main" val="3815880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pružanja usluga</a:t>
            </a:r>
            <a:br>
              <a:rPr lang="sr-Latn-ME" sz="3600" dirty="0">
                <a:latin typeface="Lucida Fax" panose="02060602050505020204" pitchFamily="18" charset="0"/>
              </a:rPr>
            </a:br>
            <a:r>
              <a:rPr lang="sr-Latn-ME" sz="2800" dirty="0">
                <a:latin typeface="Lucida Fax" panose="02060602050505020204" pitchFamily="18" charset="0"/>
              </a:rPr>
              <a:t>- Područje primjene </a:t>
            </a:r>
            <a:r>
              <a:rPr lang="sr-Latn-ME" sz="2800" i="1" dirty="0">
                <a:latin typeface="Lucida Fax" panose="02060602050505020204" pitchFamily="18" charset="0"/>
              </a:rPr>
              <a:t>Ratione materiae: </a:t>
            </a:r>
            <a:r>
              <a:rPr lang="sr-Latn-ME" sz="2900" dirty="0">
                <a:effectLst/>
                <a:latin typeface="Lucida Bright" panose="02040602050505020304" pitchFamily="18" charset="0"/>
                <a:ea typeface="Gungsuh" panose="02030600000101010101" pitchFamily="18" charset="-127"/>
              </a:rPr>
              <a:t>Pojam USLUGE </a:t>
            </a:r>
            <a:r>
              <a:rPr lang="sr-Latn-ME" sz="2800" dirty="0">
                <a:latin typeface="Lucida Fax" panose="02060602050505020204" pitchFamily="18" charset="0"/>
              </a:rPr>
              <a:t>- </a:t>
            </a:r>
            <a:endParaRPr lang="en-US" sz="3200" dirty="0">
              <a:latin typeface="Lucida Fax" panose="02060602050505020204" pitchFamily="18" charset="0"/>
            </a:endParaRPr>
          </a:p>
        </p:txBody>
      </p:sp>
      <p:sp>
        <p:nvSpPr>
          <p:cNvPr id="3" name="Content Placeholder 2"/>
          <p:cNvSpPr>
            <a:spLocks noGrp="1"/>
          </p:cNvSpPr>
          <p:nvPr>
            <p:ph idx="1"/>
          </p:nvPr>
        </p:nvSpPr>
        <p:spPr>
          <a:xfrm>
            <a:off x="65996" y="1880828"/>
            <a:ext cx="12143086" cy="4941168"/>
          </a:xfrm>
        </p:spPr>
        <p:txBody>
          <a:bodyPr>
            <a:noAutofit/>
          </a:bodyPr>
          <a:lstStyle/>
          <a:p>
            <a:pPr marL="0" indent="0" algn="just">
              <a:lnSpc>
                <a:spcPct val="100000"/>
              </a:lnSpc>
              <a:buNone/>
            </a:pPr>
            <a:r>
              <a:rPr lang="sr-Latn-ME" b="1" dirty="0">
                <a:solidFill>
                  <a:srgbClr val="FF5050"/>
                </a:solidFill>
                <a:effectLst/>
                <a:latin typeface="Lucida Bright" panose="02040602050505020304" pitchFamily="18" charset="0"/>
                <a:ea typeface="Gungsuh" panose="02030600000101010101" pitchFamily="18" charset="-127"/>
              </a:rPr>
              <a:t>KOMERCIJALNI KARAKTER USLUGE USLUGE: </a:t>
            </a:r>
          </a:p>
          <a:p>
            <a:pPr algn="just">
              <a:lnSpc>
                <a:spcPct val="100000"/>
              </a:lnSpc>
            </a:pPr>
            <a:r>
              <a:rPr lang="sr-Latn-ME" sz="1900" b="1" dirty="0">
                <a:effectLst/>
                <a:latin typeface="Lucida Bright" panose="02040602050505020304" pitchFamily="18" charset="0"/>
                <a:ea typeface="Gungsuh" panose="02030600000101010101" pitchFamily="18" charset="-127"/>
              </a:rPr>
              <a:t>Potrebno je da djelatnost pružanja usluga ima </a:t>
            </a:r>
            <a:r>
              <a:rPr lang="sr-Latn-ME" sz="1900" b="1" dirty="0">
                <a:solidFill>
                  <a:srgbClr val="FFFF99"/>
                </a:solidFill>
                <a:effectLst/>
                <a:latin typeface="Lucida Bright" panose="02040602050505020304" pitchFamily="18" charset="0"/>
                <a:ea typeface="Gungsuh" panose="02030600000101010101" pitchFamily="18" charset="-127"/>
              </a:rPr>
              <a:t>ekonomsku dimenziju</a:t>
            </a:r>
            <a:r>
              <a:rPr lang="sr-Latn-ME" sz="1900" b="1" dirty="0">
                <a:effectLst/>
                <a:latin typeface="Lucida Bright" panose="02040602050505020304" pitchFamily="18" charset="0"/>
                <a:ea typeface="Gungsuh" panose="02030600000101010101" pitchFamily="18" charset="-127"/>
              </a:rPr>
              <a:t>, tj. ostvarivanje (ekonomske) protivusluge kao jedan od ciljeva, pri čemu </a:t>
            </a:r>
            <a:r>
              <a:rPr lang="sr-Latn-ME" sz="1900" b="1" dirty="0">
                <a:solidFill>
                  <a:srgbClr val="FF5050"/>
                </a:solidFill>
                <a:effectLst/>
                <a:latin typeface="Lucida Bright" panose="02040602050505020304" pitchFamily="18" charset="0"/>
                <a:ea typeface="Gungsuh" panose="02030600000101010101" pitchFamily="18" charset="-127"/>
              </a:rPr>
              <a:t>nije bitno da li pružalac usluge ima namjeru da ostvari dobit, </a:t>
            </a:r>
            <a:r>
              <a:rPr lang="sr-Latn-ME" sz="1900" b="1" dirty="0">
                <a:effectLst/>
                <a:latin typeface="Lucida Bright" panose="02040602050505020304" pitchFamily="18" charset="0"/>
                <a:ea typeface="Gungsuh" panose="02030600000101010101" pitchFamily="18" charset="-127"/>
              </a:rPr>
              <a:t>tj. da protivusluga ima veću materijalnu vrijednost. (</a:t>
            </a:r>
            <a:r>
              <a:rPr lang="sr-Latn-ME" sz="1900" b="1" i="1" dirty="0">
                <a:effectLst/>
                <a:latin typeface="Lucida Bright" panose="02040602050505020304" pitchFamily="18" charset="0"/>
                <a:ea typeface="Gungsuh" panose="02030600000101010101" pitchFamily="18" charset="-127"/>
              </a:rPr>
              <a:t>Jundt </a:t>
            </a:r>
            <a:r>
              <a:rPr lang="sr-Latn-ME" sz="1900" b="1" dirty="0">
                <a:effectLst/>
                <a:latin typeface="Lucida Bright" panose="02040602050505020304" pitchFamily="18" charset="0"/>
                <a:ea typeface="Gungsuh" panose="02030600000101010101" pitchFamily="18" charset="-127"/>
              </a:rPr>
              <a:t>C-281/06)</a:t>
            </a:r>
          </a:p>
          <a:p>
            <a:pPr algn="just">
              <a:lnSpc>
                <a:spcPct val="100000"/>
              </a:lnSpc>
            </a:pPr>
            <a:r>
              <a:rPr lang="sr-Latn-ME" sz="1900" b="1" dirty="0">
                <a:solidFill>
                  <a:srgbClr val="FFFF99"/>
                </a:solidFill>
                <a:effectLst/>
                <a:latin typeface="Lucida Bright" panose="02040602050505020304" pitchFamily="18" charset="0"/>
                <a:ea typeface="Gungsuh" panose="02030600000101010101" pitchFamily="18" charset="-127"/>
              </a:rPr>
              <a:t>Naknadu za izvršenu uslugu ne mora dati sam primalac usluga</a:t>
            </a:r>
            <a:r>
              <a:rPr lang="sr-Latn-ME" sz="1900" b="1" dirty="0">
                <a:effectLst/>
                <a:latin typeface="Lucida Bright" panose="02040602050505020304" pitchFamily="18" charset="0"/>
                <a:ea typeface="Gungsuh" panose="02030600000101010101" pitchFamily="18" charset="-127"/>
              </a:rPr>
              <a:t>, već to može činiti i neko treće lice, poput osiguravajućih društva sa kojma je pojedinac zaključio ugovor o zdravstvenom osiguranju ili je to neko učinio u korist njega kao osiguranika (</a:t>
            </a:r>
            <a:r>
              <a:rPr lang="sr-Latn-ME" sz="1900" b="1" i="1" dirty="0">
                <a:effectLst/>
                <a:latin typeface="Lucida Bright" panose="02040602050505020304" pitchFamily="18" charset="0"/>
                <a:ea typeface="Gungsuh" panose="02030600000101010101" pitchFamily="18" charset="-127"/>
              </a:rPr>
              <a:t>Humbel</a:t>
            </a:r>
            <a:r>
              <a:rPr lang="sr-Latn-ME" sz="1900" b="1" dirty="0">
                <a:effectLst/>
                <a:latin typeface="Lucida Bright" panose="02040602050505020304" pitchFamily="18" charset="0"/>
                <a:ea typeface="Gungsuh" panose="02030600000101010101" pitchFamily="18" charset="-127"/>
              </a:rPr>
              <a:t> C-157/99). </a:t>
            </a:r>
            <a:r>
              <a:rPr lang="sr-Latn-ME" sz="1900" b="1" dirty="0">
                <a:solidFill>
                  <a:srgbClr val="FFFF99"/>
                </a:solidFill>
                <a:effectLst/>
                <a:latin typeface="Lucida Bright" panose="02040602050505020304" pitchFamily="18" charset="0"/>
                <a:ea typeface="Gungsuh" panose="02030600000101010101" pitchFamily="18" charset="-127"/>
              </a:rPr>
              <a:t>Na drugoj strani, za studente koji se škol</a:t>
            </a:r>
            <a:r>
              <a:rPr lang="en-GB" sz="1900" b="1" dirty="0">
                <a:solidFill>
                  <a:srgbClr val="FFFF99"/>
                </a:solidFill>
                <a:effectLst/>
                <a:latin typeface="Lucida Bright" panose="02040602050505020304" pitchFamily="18" charset="0"/>
                <a:ea typeface="Gungsuh" panose="02030600000101010101" pitchFamily="18" charset="-127"/>
              </a:rPr>
              <a:t>u</a:t>
            </a:r>
            <a:r>
              <a:rPr lang="sr-Latn-ME" sz="1900" b="1" dirty="0">
                <a:solidFill>
                  <a:srgbClr val="FFFF99"/>
                </a:solidFill>
                <a:effectLst/>
                <a:latin typeface="Lucida Bright" panose="02040602050505020304" pitchFamily="18" charset="0"/>
                <a:ea typeface="Gungsuh" panose="02030600000101010101" pitchFamily="18" charset="-127"/>
              </a:rPr>
              <a:t>ju besplatno, odredbe UFEU o slobodi pružanja usluga ne važe.</a:t>
            </a:r>
          </a:p>
          <a:p>
            <a:pPr marL="0" indent="0" algn="just">
              <a:lnSpc>
                <a:spcPct val="100000"/>
              </a:lnSpc>
              <a:buNone/>
            </a:pPr>
            <a:r>
              <a:rPr lang="sr-Latn-ME" b="1" dirty="0">
                <a:solidFill>
                  <a:srgbClr val="FF5050"/>
                </a:solidFill>
                <a:effectLst/>
                <a:latin typeface="Lucida Bright" panose="02040602050505020304" pitchFamily="18" charset="0"/>
                <a:ea typeface="Gungsuh" panose="02030600000101010101" pitchFamily="18" charset="-127"/>
              </a:rPr>
              <a:t>PREKOGRANIČNI KARAKTER USLUGE </a:t>
            </a:r>
            <a:r>
              <a:rPr lang="sr-Latn-ME" b="1" dirty="0">
                <a:effectLst/>
                <a:latin typeface="Lucida Bright" panose="02040602050505020304" pitchFamily="18" charset="0"/>
                <a:ea typeface="Gungsuh" panose="02030600000101010101" pitchFamily="18" charset="-127"/>
              </a:rPr>
              <a:t>(tri osnovna slučaja):</a:t>
            </a:r>
          </a:p>
          <a:p>
            <a:pPr marL="457200" indent="-457200" algn="just">
              <a:lnSpc>
                <a:spcPct val="100000"/>
              </a:lnSpc>
              <a:buFont typeface="+mj-lt"/>
              <a:buAutoNum type="arabicPeriod"/>
            </a:pPr>
            <a:r>
              <a:rPr lang="sr-Latn-ME" sz="1900" b="1" dirty="0">
                <a:solidFill>
                  <a:srgbClr val="FFFF99"/>
                </a:solidFill>
                <a:effectLst/>
                <a:latin typeface="Lucida Bright" panose="02040602050505020304" pitchFamily="18" charset="0"/>
                <a:ea typeface="Gungsuh" panose="02030600000101010101" pitchFamily="18" charset="-127"/>
              </a:rPr>
              <a:t>Davalac usluga prelazi granicu da bi u drugoj državi članici pružio uslugu </a:t>
            </a:r>
            <a:r>
              <a:rPr lang="sr-Latn-ME" sz="1900" b="1" dirty="0">
                <a:effectLst/>
                <a:latin typeface="Lucida Bright" panose="02040602050505020304" pitchFamily="18" charset="0"/>
                <a:ea typeface="Gungsuh" panose="02030600000101010101" pitchFamily="18" charset="-127"/>
              </a:rPr>
              <a:t>(aktivna sloboda </a:t>
            </a:r>
            <a:r>
              <a:rPr lang="en-GB" sz="1900" b="1" dirty="0" err="1">
                <a:effectLst/>
                <a:latin typeface="Lucida Bright" panose="02040602050505020304" pitchFamily="18" charset="0"/>
                <a:ea typeface="Gungsuh" panose="02030600000101010101" pitchFamily="18" charset="-127"/>
              </a:rPr>
              <a:t>pruzanja</a:t>
            </a:r>
            <a:r>
              <a:rPr lang="sr-Latn-ME" sz="1900" b="1" dirty="0">
                <a:effectLst/>
                <a:latin typeface="Lucida Bright" panose="02040602050505020304" pitchFamily="18" charset="0"/>
                <a:ea typeface="Gungsuh" panose="02030600000101010101" pitchFamily="18" charset="-127"/>
              </a:rPr>
              <a:t> usluga)</a:t>
            </a:r>
          </a:p>
          <a:p>
            <a:pPr marL="457200" indent="-457200" algn="just">
              <a:lnSpc>
                <a:spcPct val="100000"/>
              </a:lnSpc>
              <a:buFont typeface="+mj-lt"/>
              <a:buAutoNum type="arabicPeriod"/>
            </a:pPr>
            <a:r>
              <a:rPr lang="sr-Latn-ME" sz="1900" b="1" dirty="0">
                <a:solidFill>
                  <a:srgbClr val="FFFF99"/>
                </a:solidFill>
                <a:effectLst/>
                <a:latin typeface="Lucida Bright" panose="02040602050505020304" pitchFamily="18" charset="0"/>
                <a:ea typeface="Gungsuh" panose="02030600000101010101" pitchFamily="18" charset="-127"/>
              </a:rPr>
              <a:t>Primalac usluga prelazi granicu da bi u drugoj državi članici primio uslugu </a:t>
            </a:r>
            <a:r>
              <a:rPr lang="sr-Latn-ME" sz="1900" b="1" dirty="0">
                <a:effectLst/>
                <a:latin typeface="Lucida Bright" panose="02040602050505020304" pitchFamily="18" charset="0"/>
                <a:ea typeface="Gungsuh" panose="02030600000101010101" pitchFamily="18" charset="-127"/>
              </a:rPr>
              <a:t>(pasivna sloboda </a:t>
            </a:r>
            <a:r>
              <a:rPr lang="en-GB" sz="1900" b="1" dirty="0" err="1">
                <a:effectLst/>
                <a:latin typeface="Lucida Bright" panose="02040602050505020304" pitchFamily="18" charset="0"/>
                <a:ea typeface="Gungsuh" panose="02030600000101010101" pitchFamily="18" charset="-127"/>
              </a:rPr>
              <a:t>pruzanja</a:t>
            </a:r>
            <a:r>
              <a:rPr lang="sr-Latn-ME" sz="1900" b="1" dirty="0">
                <a:effectLst/>
                <a:latin typeface="Lucida Bright" panose="02040602050505020304" pitchFamily="18" charset="0"/>
                <a:ea typeface="Gungsuh" panose="02030600000101010101" pitchFamily="18" charset="-127"/>
              </a:rPr>
              <a:t> usluga)</a:t>
            </a:r>
          </a:p>
          <a:p>
            <a:pPr marL="457200" indent="-457200" algn="just">
              <a:lnSpc>
                <a:spcPct val="100000"/>
              </a:lnSpc>
              <a:buFont typeface="+mj-lt"/>
              <a:buAutoNum type="arabicPeriod"/>
            </a:pPr>
            <a:r>
              <a:rPr lang="sr-Latn-ME" sz="1900" b="1" dirty="0">
                <a:solidFill>
                  <a:srgbClr val="FFFF99"/>
                </a:solidFill>
                <a:effectLst/>
                <a:latin typeface="Lucida Bright" panose="02040602050505020304" pitchFamily="18" charset="0"/>
                <a:ea typeface="Gungsuh" panose="02030600000101010101" pitchFamily="18" charset="-127"/>
              </a:rPr>
              <a:t>Pružanje usluga na daljinu, putem korespodencije </a:t>
            </a:r>
            <a:r>
              <a:rPr lang="sr-Latn-ME" sz="1900" b="1" dirty="0">
                <a:effectLst/>
                <a:latin typeface="Lucida Bright" panose="02040602050505020304" pitchFamily="18" charset="0"/>
                <a:ea typeface="Gungsuh" panose="02030600000101010101" pitchFamily="18" charset="-127"/>
              </a:rPr>
              <a:t>(e.g. elektronska trgovina)</a:t>
            </a:r>
            <a:endParaRPr lang="sr-Latn-ME" sz="1900" b="1" dirty="0">
              <a:solidFill>
                <a:srgbClr val="FF5050"/>
              </a:solidFill>
              <a:effectLst/>
              <a:latin typeface="Lucida Bright" panose="02040602050505020304" pitchFamily="18" charset="0"/>
              <a:ea typeface="Gungsuh" panose="02030600000101010101" pitchFamily="18" charset="-127"/>
            </a:endParaRPr>
          </a:p>
          <a:p>
            <a:pPr marL="0" indent="0" algn="just">
              <a:lnSpc>
                <a:spcPct val="100000"/>
              </a:lnSpc>
              <a:buNone/>
            </a:pPr>
            <a:endParaRPr lang="sr-Latn-ME" b="1" dirty="0">
              <a:solidFill>
                <a:srgbClr val="FF5050"/>
              </a:solidFill>
              <a:effectLst/>
              <a:latin typeface="Lucida Bright" panose="02040602050505020304" pitchFamily="18" charset="0"/>
              <a:ea typeface="Gungsuh" panose="02030600000101010101" pitchFamily="18" charset="-127"/>
            </a:endParaRPr>
          </a:p>
          <a:p>
            <a:pPr algn="just">
              <a:lnSpc>
                <a:spcPct val="100000"/>
              </a:lnSpc>
            </a:pPr>
            <a:endParaRPr lang="sr-Latn-ME" b="1" dirty="0">
              <a:solidFill>
                <a:srgbClr val="FF5050"/>
              </a:solidFill>
              <a:effectLst/>
              <a:latin typeface="Lucida Bright" panose="02040602050505020304" pitchFamily="18" charset="0"/>
              <a:ea typeface="Gungsuh" panose="02030600000101010101" pitchFamily="18" charset="-127"/>
            </a:endParaRPr>
          </a:p>
          <a:p>
            <a:pPr marL="0" indent="0" algn="just">
              <a:lnSpc>
                <a:spcPct val="100000"/>
              </a:lnSpc>
              <a:buNone/>
            </a:pPr>
            <a:endParaRPr lang="sr-Latn-ME" b="1" dirty="0">
              <a:solidFill>
                <a:srgbClr val="FF5050"/>
              </a:solidFill>
              <a:effectLst/>
              <a:latin typeface="Lucida Bright" panose="02040602050505020304" pitchFamily="18" charset="0"/>
              <a:ea typeface="Gungsuh" panose="02030600000101010101" pitchFamily="18" charset="-127"/>
            </a:endParaRPr>
          </a:p>
          <a:p>
            <a:pPr algn="just">
              <a:lnSpc>
                <a:spcPct val="100000"/>
              </a:lnSpc>
            </a:pPr>
            <a:endParaRPr lang="sr-Latn-ME" sz="1900" b="1" dirty="0">
              <a:solidFill>
                <a:srgbClr val="FF5050"/>
              </a:solidFill>
              <a:effectLst/>
              <a:latin typeface="Lucida Bright" panose="02040602050505020304" pitchFamily="18" charset="0"/>
              <a:ea typeface="Gungsuh" panose="02030600000101010101" pitchFamily="18" charset="-127"/>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018"/>
            <a:ext cx="1961361" cy="792088"/>
          </a:xfrm>
          <a:prstGeom prst="rect">
            <a:avLst/>
          </a:prstGeom>
        </p:spPr>
      </p:pic>
    </p:spTree>
    <p:extLst>
      <p:ext uri="{BB962C8B-B14F-4D97-AF65-F5344CB8AC3E}">
        <p14:creationId xmlns:p14="http://schemas.microsoft.com/office/powerpoint/2010/main" val="12486770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27993</TotalTime>
  <Words>3227</Words>
  <Application>Microsoft Office PowerPoint</Application>
  <PresentationFormat>Widescreen</PresentationFormat>
  <Paragraphs>126</Paragraphs>
  <Slides>17</Slides>
  <Notes>0</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17</vt:i4>
      </vt:variant>
    </vt:vector>
  </HeadingPairs>
  <TitlesOfParts>
    <vt:vector size="32" baseType="lpstr">
      <vt:lpstr>Arial</vt:lpstr>
      <vt:lpstr>Book Antiqua</vt:lpstr>
      <vt:lpstr>Bookman Old Style</vt:lpstr>
      <vt:lpstr>Calibri</vt:lpstr>
      <vt:lpstr>Cambria Math</vt:lpstr>
      <vt:lpstr>Corbel</vt:lpstr>
      <vt:lpstr>Georgia</vt:lpstr>
      <vt:lpstr>Gungsuh</vt:lpstr>
      <vt:lpstr>Lucida Bright</vt:lpstr>
      <vt:lpstr>Lucida Fax</vt:lpstr>
      <vt:lpstr>Rockwell</vt:lpstr>
      <vt:lpstr>Simplex</vt:lpstr>
      <vt:lpstr>Wingdings</vt:lpstr>
      <vt:lpstr>Custom Design</vt:lpstr>
      <vt:lpstr>Damask</vt:lpstr>
      <vt:lpstr>                 MASTER studije Pravnog Fakulteta UCG - PRAVO UNUTRAŠNJEG TRŽIŠTA –    sloboda pružanja usluga (Osnov prezentacije: udžbenička literatura iz informacione liste)   </vt:lpstr>
      <vt:lpstr>Konvergencija slobode poslovnog nastanjivanja i slobode pružanja usluga: Jedna Sloboda ili dvije ?</vt:lpstr>
      <vt:lpstr>Konvergencija slobode poslovnog nastanjivanja i slobode pružanja usluga: Jedna Sloboda ili dvije ?</vt:lpstr>
      <vt:lpstr>Konvergencija slobode poslovnog nastanjivanja i slobode pružanja usluga: JEDNA ILI DVIJE SLOBODE?</vt:lpstr>
      <vt:lpstr>Sloboda pružanja (i primanja) usluga - pojam i mjesto u Sistemu osnovnih sloboda - </vt:lpstr>
      <vt:lpstr>Sloboda pružanja usluga - Pravni izvori  - </vt:lpstr>
      <vt:lpstr>Sloboda pružanja usluga - Pravni izvori  - </vt:lpstr>
      <vt:lpstr>Sloboda pružanja usluga - Područje primjene Ratione materiae: Pojam USLUGE - </vt:lpstr>
      <vt:lpstr>Sloboda pružanja usluga - Područje primjene Ratione materiae: Pojam USLUGE - </vt:lpstr>
      <vt:lpstr>Sloboda pružanja usluga - Područje primjene Ratione Personae - </vt:lpstr>
      <vt:lpstr>Sloboda pružanja usluga - Odnos sa drugim osnovnim slobodama - </vt:lpstr>
      <vt:lpstr>Sloboda pružanja usluga - Odnos sa drugim osnovnim slobodama - </vt:lpstr>
      <vt:lpstr>Sloboda pružanja usluga - Odnos sa drugim osnovnim slobodama - </vt:lpstr>
      <vt:lpstr>Sloboda Pružanja usluga - Izuzetak u vezi sa vršenjem javnih ovlašćenja - </vt:lpstr>
      <vt:lpstr>Sloboda Pružanja usluga - Zabrana diskrimnacije (diskrimnatornih ograničenja) - </vt:lpstr>
      <vt:lpstr>Sloboda Pružanja usluga - Zabrana (ostalih) ograničenja - </vt:lpstr>
      <vt:lpstr>Sloboda Pružanja usluga - Dozvoljena ograničenja: razlozi opravdanja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804</cp:revision>
  <dcterms:created xsi:type="dcterms:W3CDTF">2014-04-17T22:18:44Z</dcterms:created>
  <dcterms:modified xsi:type="dcterms:W3CDTF">2024-05-29T09:34:57Z</dcterms:modified>
</cp:coreProperties>
</file>